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  <p:sldMasterId id="2147483664" r:id="rId2"/>
  </p:sldMasterIdLst>
  <p:notesMasterIdLst>
    <p:notesMasterId r:id="rId28"/>
  </p:notesMasterIdLst>
  <p:sldIdLst>
    <p:sldId id="426" r:id="rId3"/>
    <p:sldId id="335" r:id="rId4"/>
    <p:sldId id="433" r:id="rId5"/>
    <p:sldId id="432" r:id="rId6"/>
    <p:sldId id="326" r:id="rId7"/>
    <p:sldId id="394" r:id="rId8"/>
    <p:sldId id="395" r:id="rId9"/>
    <p:sldId id="338" r:id="rId10"/>
    <p:sldId id="340" r:id="rId11"/>
    <p:sldId id="339" r:id="rId12"/>
    <p:sldId id="434" r:id="rId13"/>
    <p:sldId id="436" r:id="rId14"/>
    <p:sldId id="435" r:id="rId15"/>
    <p:sldId id="422" r:id="rId16"/>
    <p:sldId id="478" r:id="rId17"/>
    <p:sldId id="379" r:id="rId18"/>
    <p:sldId id="479" r:id="rId19"/>
    <p:sldId id="331" r:id="rId20"/>
    <p:sldId id="385" r:id="rId21"/>
    <p:sldId id="480" r:id="rId22"/>
    <p:sldId id="380" r:id="rId23"/>
    <p:sldId id="481" r:id="rId24"/>
    <p:sldId id="384" r:id="rId25"/>
    <p:sldId id="383" r:id="rId26"/>
    <p:sldId id="386" r:id="rId27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8" autoAdjust="0"/>
    <p:restoredTop sz="96928"/>
  </p:normalViewPr>
  <p:slideViewPr>
    <p:cSldViewPr snapToGrid="0" snapToObjects="1" showGuides="1">
      <p:cViewPr varScale="1">
        <p:scale>
          <a:sx n="127" d="100"/>
          <a:sy n="127" d="100"/>
        </p:scale>
        <p:origin x="23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7304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988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jpg>
</file>

<file path=ppt/media/image14.tif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D83186DA-F8FA-8F42-99E4-09401C873ECE}" type="datetimeFigureOut">
              <a:rPr lang="en-US"/>
              <a:pPr>
                <a:defRPr/>
              </a:pPr>
              <a:t>8/16/20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64BE11EB-81BF-2748-A5FD-17A6A6F7B86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3347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4BE11EB-81BF-2748-A5FD-17A6A6F7B86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279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4BE11EB-81BF-2748-A5FD-17A6A6F7B863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14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lev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54" y="1744059"/>
            <a:ext cx="9815945" cy="784830"/>
          </a:xfrm>
          <a:prstGeom prst="rect">
            <a:avLst/>
          </a:prstGeom>
        </p:spPr>
        <p:txBody>
          <a:bodyPr anchor="b"/>
          <a:lstStyle>
            <a:lvl1pPr algn="l">
              <a:defRPr sz="5000" b="1">
                <a:latin typeface="Proxima Nova" charset="0"/>
                <a:ea typeface="Proxima Nova" charset="0"/>
                <a:cs typeface="Proxima Nov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1555" y="2620963"/>
            <a:ext cx="9815944" cy="4801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28BF3D5-38EF-374E-BFD2-D5E266F94DC9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6" name="Picture 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12DB178-AB32-ED43-AE86-2318DA2A03C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7" name="Picture 6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483CE023-8071-3146-8ED7-D7237CE9920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745912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CD20AE-C615-2344-B639-91132024F998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6718" y="6381750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0CFBDE-1A49-DD47-B76E-B1DD92BF88D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9947C1E-20B0-D84D-93FD-BB51FBD49565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4A801D8-70D2-F84E-8105-7DE16B272F0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10" name="Picture 9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1B17A81B-5C60-2A45-B7B1-122DB6C1D2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059657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5626E5-2173-CE42-9A3A-9D0280A130FB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6718" y="6313871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35957D-17A7-9948-990B-9221B2FAF2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622A8E-8D46-E140-813C-3CC465C7F0CB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E5ED579-9531-3E47-A045-117E4661FE2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9" name="Picture 8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AAA0E799-C939-9A4A-8627-CE1043E7DB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3760410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B4CF51-CCCD-9145-9A01-27EF4A177C6A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6718" y="6381750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95BD0E-D79D-5348-88A8-63CDAC2F7FF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5B7E6AC-D705-8D43-853C-5A7F5EE8093A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66AC286-A2BB-3B4F-8629-92CAB9D5CC4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9" name="Picture 8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7576310B-81A3-DD45-B66E-DB7CEDB6FA6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8708185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Title Headline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14754" y="4275089"/>
            <a:ext cx="9935308" cy="1477328"/>
          </a:xfrm>
        </p:spPr>
        <p:txBody>
          <a:bodyPr/>
          <a:lstStyle>
            <a:lvl1pPr>
              <a:defRPr sz="5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E098E7-0ADC-F946-9D38-8C56E800652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8C82AE-65B5-5F45-8275-52C6097CB60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7189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Title Headline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54" y="4275089"/>
            <a:ext cx="9935308" cy="1477328"/>
          </a:xfrm>
        </p:spPr>
        <p:txBody>
          <a:bodyPr/>
          <a:lstStyle>
            <a:lvl1pPr>
              <a:defRPr sz="5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3BA75A-B912-F74E-A9D4-651B7F50876C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2FEE71-9B71-6B46-AEC7-3E841132ECF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168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Title Headline/Subhea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031" y="4478670"/>
            <a:ext cx="9935308" cy="1297661"/>
          </a:xfrm>
        </p:spPr>
        <p:txBody>
          <a:bodyPr/>
          <a:lstStyle>
            <a:lvl1pPr>
              <a:defRPr sz="5000" b="1"/>
            </a:lvl1pPr>
          </a:lstStyle>
          <a:p>
            <a:r>
              <a:rPr lang="en-US" dirty="0"/>
              <a:t>Click to edit Master title </a:t>
            </a:r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4D1A42-A83B-B845-8C63-8A829E7F4EC2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EEE0F-1913-1744-B27A-085382E8FE6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400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2 lev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554" y="1744059"/>
            <a:ext cx="9815945" cy="784830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l">
              <a:defRPr sz="5000" b="1">
                <a:latin typeface="Proxima Nova" charset="0"/>
                <a:ea typeface="Proxima Nova" charset="0"/>
                <a:cs typeface="Proxima Nov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1555" y="2620963"/>
            <a:ext cx="9815944" cy="4801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871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5C2DFB-B55C-0E45-B5E7-B9E41C6F79AA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7837" y="6311900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49991A-064A-CE4A-B518-ADBA70FA0A2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9A9956-57ED-BD4E-892E-2553FC4500A4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692B6CCB-CF6B-FC4C-8737-C4779CDC7E3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13" name="Picture 12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CE88AAA7-558D-7142-ACDB-27C1879383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593010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DF04DE-CD21-1A40-AC4D-DBAA4596512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6718" y="6381750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6356A3-0B47-F24C-A729-C9D87CE92B5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1E5F9EE-118B-5746-BB5D-CEF034584B7B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BAA95CE8-FD47-5946-BEA5-30D58ED2D8F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9" name="Picture 8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031BEC64-EA8E-0849-9F2E-A75871847AE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874981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5C2DFB-B55C-0E45-B5E7-B9E41C6F79AA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7837" y="6311900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49991A-064A-CE4A-B518-ADBA70FA0A2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9A9956-57ED-BD4E-892E-2553FC4500A4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8" name="Picture 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692B6CCB-CF6B-FC4C-8737-C4779CDC7E3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13" name="Picture 12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CE88AAA7-558D-7142-ACDB-27C1879383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633286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67F907-D5F1-FC45-867C-3C0C8121C199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0368" y="6383721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CB10E9-29F9-C149-B0B1-F403037D60A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C0AB693-1C06-9D48-8D56-4B012722AFD6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5A0C33F-6DBA-374B-91B9-C62B61EBD5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10" name="Picture 9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0A9E95B1-2BDB-0E44-9E77-A3F34CE3D4B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716040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12125A-4220-4446-9D5E-9D8886D124C2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91593" y="6381750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E982BD-B7FB-BF49-8087-6E31D769C14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CD04043-B8A5-B341-8E5F-07BCBCA934B3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15" name="Picture 14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D1450D3F-4911-CD42-BEED-4F90F5D1107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16" name="Picture 15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C2B9D5B2-26A4-5649-9186-A818021D958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443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34F9EB-60F9-B047-9198-DEA3ACAE8BD8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6718" y="6430554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833230-E3C7-BE43-BC4E-2B9AEDD10F7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DABD13A-FBC1-D340-9E88-EDF607B211EF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11" name="Picture 10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0C7AE79C-FF70-7C44-9F6A-9B8D46E6AB1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12" name="Picture 11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F0973775-2CB6-8F4E-94E1-0EBFB16D895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010781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66793D-39D3-1B4E-9875-315E2DC90FAE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6718" y="6453545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1777E2-D620-B047-A672-D6ACE96FF91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5961A62-5834-BB4A-AF81-24E57D6393F1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7" name="Picture 6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D98E27ED-03D0-BD48-A0C5-CE18F70F248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8" name="Picture 7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2664356F-2D3B-9E4C-BCA7-C025D22004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605308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83C823-D04E-3640-AEB7-E28A420E8D31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91593" y="6430554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8F9B19-9008-1047-97F4-4FD9B9528B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CB91F7A-3BE5-8141-BFD4-7CA3FCCF6C2C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6" name="Picture 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A8CE92C-BA5A-3A45-85D2-9AFC2C02AAD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7" name="Picture 6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7DBA3992-271D-CE47-9ECD-DB93C5A4469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580935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75D17-C00A-0D44-B91F-27F65D87AB2A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7837" y="6383721"/>
            <a:ext cx="155416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7A31D9-F80B-FE4A-8147-92AAF9ED9BB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3D130B6-65B5-AF46-8C69-50B102634986}"/>
              </a:ext>
            </a:extLst>
          </p:cNvPr>
          <p:cNvGrpSpPr/>
          <p:nvPr userDrawn="1"/>
        </p:nvGrpSpPr>
        <p:grpSpPr>
          <a:xfrm>
            <a:off x="9089298" y="6190070"/>
            <a:ext cx="2686958" cy="605609"/>
            <a:chOff x="8481784" y="5204640"/>
            <a:chExt cx="2686958" cy="605609"/>
          </a:xfrm>
          <a:solidFill>
            <a:schemeClr val="bg1"/>
          </a:solidFill>
        </p:grpSpPr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63C6D69-7366-E34F-8722-DAC1D42F46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81784" y="5204640"/>
              <a:ext cx="1343479" cy="541212"/>
            </a:xfrm>
            <a:prstGeom prst="rect">
              <a:avLst/>
            </a:prstGeom>
            <a:grpFill/>
          </p:spPr>
        </p:pic>
        <p:pic>
          <p:nvPicPr>
            <p:cNvPr id="10" name="Picture 9" descr="A picture containing drawing, food&#10;&#10;Description automatically generated">
              <a:extLst>
                <a:ext uri="{FF2B5EF4-FFF2-40B4-BE49-F238E27FC236}">
                  <a16:creationId xmlns:a16="http://schemas.microsoft.com/office/drawing/2014/main" id="{EDE8FAA0-3B75-0243-A33A-B12A209FBE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9825263" y="5204640"/>
              <a:ext cx="1343479" cy="605609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120646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81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24B84A8-A888-DA4C-A58F-628DA4621DBF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817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81750"/>
            <a:ext cx="15541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F0AC7EB-9328-0843-B970-D0D03097A43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0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731838"/>
            <a:ext cx="8313738" cy="5921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8313738" cy="18446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Proxima Nova" charset="0"/>
          <a:ea typeface="Proxima Nova" charset="0"/>
          <a:cs typeface="Proxima Nova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731838"/>
            <a:ext cx="8313738" cy="5921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8313738" cy="18176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838200" y="6137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31EB928A-905A-3143-99AC-E1D24A17ABCB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137275"/>
            <a:ext cx="13954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FF5B77E0-938C-184E-A8E0-BEB8B2DF60D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4038600" y="61372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2055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3050" y="6197600"/>
            <a:ext cx="1190625" cy="20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1600" kern="1200">
          <a:solidFill>
            <a:schemeClr val="bg1"/>
          </a:solidFill>
          <a:latin typeface="Proxima Nova" charset="0"/>
          <a:ea typeface="Proxima Nova" charset="0"/>
          <a:cs typeface="Proxima Nova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0.jpg"/><Relationship Id="rId7" Type="http://schemas.openxmlformats.org/officeDocument/2006/relationships/image" Target="../media/image14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10" Type="http://schemas.openxmlformats.org/officeDocument/2006/relationships/image" Target="../media/image15.emf"/><Relationship Id="rId4" Type="http://schemas.openxmlformats.org/officeDocument/2006/relationships/image" Target="../media/image11.png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view of a city&#10;&#10;Description automatically generated">
            <a:extLst>
              <a:ext uri="{FF2B5EF4-FFF2-40B4-BE49-F238E27FC236}">
                <a16:creationId xmlns:a16="http://schemas.microsoft.com/office/drawing/2014/main" id="{07548AD3-8019-9D41-847C-B289C9DD366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1381"/>
            <a:ext cx="12192000" cy="1323439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Building High Throughput Permissioned Blockchain Fabrics: Challenges and Opportunities</a:t>
            </a:r>
            <a:endParaRPr lang="en-US" sz="4000" dirty="0">
              <a:solidFill>
                <a:schemeClr val="bg2">
                  <a:lumMod val="10000"/>
                </a:schemeClr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7275" y="4318233"/>
            <a:ext cx="1970353" cy="444137"/>
          </a:xfrm>
        </p:spPr>
        <p:txBody>
          <a:bodyPr/>
          <a:lstStyle/>
          <a:p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Suyash Gupta</a:t>
            </a:r>
          </a:p>
        </p:txBody>
      </p:sp>
      <p:pic>
        <p:nvPicPr>
          <p:cNvPr id="8" name="Picture 7" descr="A person standing in front of a mountain&#10;&#10;Description automatically generated">
            <a:extLst>
              <a:ext uri="{FF2B5EF4-FFF2-40B4-BE49-F238E27FC236}">
                <a16:creationId xmlns:a16="http://schemas.microsoft.com/office/drawing/2014/main" id="{67196BD4-410A-C543-88F8-5E7C61B941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981" y="2660065"/>
            <a:ext cx="1716698" cy="1636103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B97F7C80-9F39-CD41-9043-3EFA4B93050F}"/>
              </a:ext>
            </a:extLst>
          </p:cNvPr>
          <p:cNvSpPr txBox="1">
            <a:spLocks/>
          </p:cNvSpPr>
          <p:nvPr/>
        </p:nvSpPr>
        <p:spPr bwMode="auto">
          <a:xfrm>
            <a:off x="6488732" y="4290855"/>
            <a:ext cx="2084812" cy="36933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8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6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6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Sajjad </a:t>
            </a: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Rahnama</a:t>
            </a:r>
            <a:endParaRPr lang="en-US" sz="2000" b="1" dirty="0">
              <a:solidFill>
                <a:schemeClr val="bg2">
                  <a:lumMod val="10000"/>
                </a:schemeClr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53BC399-5D6C-DD4F-AFE4-6001797570D0}"/>
              </a:ext>
            </a:extLst>
          </p:cNvPr>
          <p:cNvSpPr txBox="1">
            <a:spLocks/>
          </p:cNvSpPr>
          <p:nvPr/>
        </p:nvSpPr>
        <p:spPr bwMode="auto">
          <a:xfrm>
            <a:off x="3334714" y="4312070"/>
            <a:ext cx="1970353" cy="36933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8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6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6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Jelle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Hellings</a:t>
            </a:r>
            <a:endParaRPr lang="en-US" sz="2000" b="1" dirty="0">
              <a:solidFill>
                <a:schemeClr val="bg2">
                  <a:lumMod val="10000"/>
                </a:schemeClr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C0A2F825-3750-8149-BC58-4B44A8C81E88}"/>
              </a:ext>
            </a:extLst>
          </p:cNvPr>
          <p:cNvSpPr txBox="1">
            <a:spLocks/>
          </p:cNvSpPr>
          <p:nvPr/>
        </p:nvSpPr>
        <p:spPr bwMode="auto">
          <a:xfrm>
            <a:off x="9231532" y="4346408"/>
            <a:ext cx="2684397" cy="36933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8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6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6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Mohammad </a:t>
            </a: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Sadoghi</a:t>
            </a:r>
            <a:endParaRPr lang="en-US" sz="2000" b="1" dirty="0">
              <a:solidFill>
                <a:schemeClr val="bg2">
                  <a:lumMod val="10000"/>
                </a:schemeClr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50BBB30C-9B6C-C549-BF20-04E28645E680}"/>
              </a:ext>
            </a:extLst>
          </p:cNvPr>
          <p:cNvSpPr txBox="1">
            <a:spLocks/>
          </p:cNvSpPr>
          <p:nvPr/>
        </p:nvSpPr>
        <p:spPr bwMode="auto">
          <a:xfrm>
            <a:off x="3899894" y="4869597"/>
            <a:ext cx="3769997" cy="77457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4572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9144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8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13716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6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1828800" indent="0" algn="ctr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None/>
              <a:defRPr sz="1600" kern="12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Exploratory Systems Lab</a:t>
            </a:r>
          </a:p>
          <a:p>
            <a:pPr algn="ctr" eaLnBrk="1" hangingPunct="1"/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University of California Davis</a:t>
            </a:r>
          </a:p>
        </p:txBody>
      </p:sp>
      <p:pic>
        <p:nvPicPr>
          <p:cNvPr id="7" name="Picture 6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90C4084A-C7EF-A143-B833-E5AABD5D82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2821" y="2654567"/>
            <a:ext cx="2419966" cy="1627099"/>
          </a:xfrm>
          <a:prstGeom prst="rect">
            <a:avLst/>
          </a:prstGeom>
        </p:spPr>
      </p:pic>
      <p:pic>
        <p:nvPicPr>
          <p:cNvPr id="15" name="Picture 14" descr="A person standing in front of a forest&#10;&#10;Description automatically generated">
            <a:extLst>
              <a:ext uri="{FF2B5EF4-FFF2-40B4-BE49-F238E27FC236}">
                <a16:creationId xmlns:a16="http://schemas.microsoft.com/office/drawing/2014/main" id="{B1E476B5-FDC6-1145-888E-A81A93C202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6524" y="2632687"/>
            <a:ext cx="1627100" cy="1627100"/>
          </a:xfrm>
          <a:prstGeom prst="rect">
            <a:avLst/>
          </a:prstGeom>
        </p:spPr>
      </p:pic>
      <p:pic>
        <p:nvPicPr>
          <p:cNvPr id="18" name="Image" descr="Image">
            <a:extLst>
              <a:ext uri="{FF2B5EF4-FFF2-40B4-BE49-F238E27FC236}">
                <a16:creationId xmlns:a16="http://schemas.microsoft.com/office/drawing/2014/main" id="{0EC915E0-83D6-A947-B315-D7CDF9EEBE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68670" y="2506157"/>
            <a:ext cx="1410120" cy="1880159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7A83A3B9-DB55-5644-ABFA-CED01ADDAF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6502" y="5832364"/>
            <a:ext cx="2310431" cy="1041490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51264D1A-BF44-424C-9A49-C54604A0F4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65773" y="5837317"/>
            <a:ext cx="2415913" cy="97323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9030744-7E71-9041-B486-DA1D64B3DE9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7433" y="6028360"/>
            <a:ext cx="2432938" cy="62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9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9"/>
    </mc:Choice>
    <mc:Fallback xmlns="">
      <p:transition spd="slow" advTm="279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95990C1B-1BAA-4AD9-8ABB-E07505B21302}"/>
              </a:ext>
            </a:extLst>
          </p:cNvPr>
          <p:cNvCxnSpPr>
            <a:cxnSpLocks/>
          </p:cNvCxnSpPr>
          <p:nvPr/>
        </p:nvCxnSpPr>
        <p:spPr>
          <a:xfrm flipV="1">
            <a:off x="6687071" y="2529846"/>
            <a:ext cx="1847429" cy="1248001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899318" y="624629"/>
            <a:ext cx="10515600" cy="71385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SBFT Civil Execution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5259AF1-5B7E-44BB-B4D2-337BC9DA2175}"/>
              </a:ext>
            </a:extLst>
          </p:cNvPr>
          <p:cNvSpPr txBox="1"/>
          <p:nvPr/>
        </p:nvSpPr>
        <p:spPr>
          <a:xfrm>
            <a:off x="222811" y="2973405"/>
            <a:ext cx="10262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BD0339C-52B9-4841-B10D-4C8C17CCEB55}"/>
              </a:ext>
            </a:extLst>
          </p:cNvPr>
          <p:cNvSpPr txBox="1"/>
          <p:nvPr/>
        </p:nvSpPr>
        <p:spPr>
          <a:xfrm>
            <a:off x="18801" y="3579572"/>
            <a:ext cx="1217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Collector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21D856-8C87-4A78-B4F0-D1806405073C}"/>
              </a:ext>
            </a:extLst>
          </p:cNvPr>
          <p:cNvSpPr txBox="1"/>
          <p:nvPr/>
        </p:nvSpPr>
        <p:spPr>
          <a:xfrm>
            <a:off x="54496" y="4200936"/>
            <a:ext cx="1189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Palatino Linotype" panose="02040502050505030304" pitchFamily="18" charset="0"/>
              </a:rPr>
              <a:t>Executor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8CCB64-4CF3-4082-95C1-51F557F504BF}"/>
              </a:ext>
            </a:extLst>
          </p:cNvPr>
          <p:cNvSpPr txBox="1"/>
          <p:nvPr/>
        </p:nvSpPr>
        <p:spPr>
          <a:xfrm>
            <a:off x="70378" y="2314230"/>
            <a:ext cx="1114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Primary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65424B5-0A47-4B97-9EC5-EE539BAEFA70}"/>
              </a:ext>
            </a:extLst>
          </p:cNvPr>
          <p:cNvCxnSpPr>
            <a:cxnSpLocks/>
          </p:cNvCxnSpPr>
          <p:nvPr/>
        </p:nvCxnSpPr>
        <p:spPr>
          <a:xfrm>
            <a:off x="3057513" y="2539647"/>
            <a:ext cx="1762303" cy="599900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CAACEE0-E6AD-42FA-B976-5CBA62CB1D83}"/>
              </a:ext>
            </a:extLst>
          </p:cNvPr>
          <p:cNvCxnSpPr>
            <a:cxnSpLocks/>
          </p:cNvCxnSpPr>
          <p:nvPr/>
        </p:nvCxnSpPr>
        <p:spPr>
          <a:xfrm>
            <a:off x="3057513" y="2539647"/>
            <a:ext cx="1802994" cy="124996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EFBA94A-DBB5-4A79-8DE7-3E4E96481D18}"/>
              </a:ext>
            </a:extLst>
          </p:cNvPr>
          <p:cNvCxnSpPr>
            <a:cxnSpLocks/>
          </p:cNvCxnSpPr>
          <p:nvPr/>
        </p:nvCxnSpPr>
        <p:spPr>
          <a:xfrm>
            <a:off x="3057513" y="2532975"/>
            <a:ext cx="1802994" cy="191779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2A7645F-A206-4CAB-876D-8F45D383CBD6}"/>
              </a:ext>
            </a:extLst>
          </p:cNvPr>
          <p:cNvCxnSpPr>
            <a:cxnSpLocks/>
          </p:cNvCxnSpPr>
          <p:nvPr/>
        </p:nvCxnSpPr>
        <p:spPr>
          <a:xfrm flipH="1">
            <a:off x="4883020" y="1906297"/>
            <a:ext cx="785" cy="256406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43A6E9CB-460F-492D-BECB-F9D4F7E21B17}"/>
              </a:ext>
            </a:extLst>
          </p:cNvPr>
          <p:cNvSpPr txBox="1"/>
          <p:nvPr/>
        </p:nvSpPr>
        <p:spPr>
          <a:xfrm>
            <a:off x="3141685" y="4463555"/>
            <a:ext cx="1534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Pre-prepare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8F5898B-B001-40F1-AA3E-599F3D2AE2DA}"/>
              </a:ext>
            </a:extLst>
          </p:cNvPr>
          <p:cNvCxnSpPr>
            <a:cxnSpLocks/>
            <a:stCxn id="62" idx="0"/>
          </p:cNvCxnSpPr>
          <p:nvPr/>
        </p:nvCxnSpPr>
        <p:spPr>
          <a:xfrm flipH="1">
            <a:off x="1325415" y="1808111"/>
            <a:ext cx="5534" cy="2628629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16DBBFA7-DF86-4B71-B501-CFC08CDF2FB6}"/>
              </a:ext>
            </a:extLst>
          </p:cNvPr>
          <p:cNvSpPr/>
          <p:nvPr/>
        </p:nvSpPr>
        <p:spPr>
          <a:xfrm>
            <a:off x="1209298" y="2423147"/>
            <a:ext cx="247888" cy="196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6A98010D-EB6E-4AD9-AD89-5F616B0F147A}"/>
              </a:ext>
            </a:extLst>
          </p:cNvPr>
          <p:cNvSpPr/>
          <p:nvPr/>
        </p:nvSpPr>
        <p:spPr>
          <a:xfrm>
            <a:off x="1209298" y="3719469"/>
            <a:ext cx="247888" cy="196373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CDCA8C8-6F56-45E5-91C6-FFE9A00818F4}"/>
              </a:ext>
            </a:extLst>
          </p:cNvPr>
          <p:cNvSpPr/>
          <p:nvPr/>
        </p:nvSpPr>
        <p:spPr>
          <a:xfrm>
            <a:off x="1214454" y="4312350"/>
            <a:ext cx="247888" cy="1963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accent6">
                  <a:lumMod val="75000"/>
                </a:schemeClr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CD4A4AD-62BF-4173-A157-4EF94658B4DF}"/>
              </a:ext>
            </a:extLst>
          </p:cNvPr>
          <p:cNvCxnSpPr>
            <a:cxnSpLocks/>
          </p:cNvCxnSpPr>
          <p:nvPr/>
        </p:nvCxnSpPr>
        <p:spPr>
          <a:xfrm>
            <a:off x="11673779" y="1876562"/>
            <a:ext cx="0" cy="2592405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2BFFFC28-0036-465D-8D3B-4F82D5648C41}"/>
              </a:ext>
            </a:extLst>
          </p:cNvPr>
          <p:cNvCxnSpPr>
            <a:cxnSpLocks/>
          </p:cNvCxnSpPr>
          <p:nvPr/>
        </p:nvCxnSpPr>
        <p:spPr>
          <a:xfrm flipV="1">
            <a:off x="4916717" y="3819795"/>
            <a:ext cx="1700583" cy="616279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CE19631D-6831-4CD3-A23D-2BD0F0D203F8}"/>
              </a:ext>
            </a:extLst>
          </p:cNvPr>
          <p:cNvCxnSpPr>
            <a:cxnSpLocks/>
          </p:cNvCxnSpPr>
          <p:nvPr/>
        </p:nvCxnSpPr>
        <p:spPr>
          <a:xfrm>
            <a:off x="4916037" y="3166080"/>
            <a:ext cx="1722278" cy="59825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BF95923-32FF-4EDC-BB2C-2C1192892DD5}"/>
              </a:ext>
            </a:extLst>
          </p:cNvPr>
          <p:cNvCxnSpPr>
            <a:cxnSpLocks/>
          </p:cNvCxnSpPr>
          <p:nvPr/>
        </p:nvCxnSpPr>
        <p:spPr>
          <a:xfrm>
            <a:off x="6672644" y="1906297"/>
            <a:ext cx="0" cy="256406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F9EDBD8-3215-4C27-8C30-CDE2CE93CEDC}"/>
              </a:ext>
            </a:extLst>
          </p:cNvPr>
          <p:cNvCxnSpPr/>
          <p:nvPr/>
        </p:nvCxnSpPr>
        <p:spPr>
          <a:xfrm>
            <a:off x="1327708" y="3813135"/>
            <a:ext cx="1033272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857A481A-BBD4-4CED-A150-4A64254981CC}"/>
              </a:ext>
            </a:extLst>
          </p:cNvPr>
          <p:cNvCxnSpPr>
            <a:cxnSpLocks/>
          </p:cNvCxnSpPr>
          <p:nvPr/>
        </p:nvCxnSpPr>
        <p:spPr>
          <a:xfrm>
            <a:off x="8558724" y="2539647"/>
            <a:ext cx="1642650" cy="1925541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E8B8B469-ED90-453C-93CE-746E199B5AA1}"/>
              </a:ext>
            </a:extLst>
          </p:cNvPr>
          <p:cNvCxnSpPr>
            <a:cxnSpLocks/>
          </p:cNvCxnSpPr>
          <p:nvPr/>
        </p:nvCxnSpPr>
        <p:spPr>
          <a:xfrm>
            <a:off x="8567095" y="3819795"/>
            <a:ext cx="1578934" cy="623081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D935B131-9C44-4A05-A212-C40E2C92D453}"/>
              </a:ext>
            </a:extLst>
          </p:cNvPr>
          <p:cNvCxnSpPr>
            <a:cxnSpLocks/>
          </p:cNvCxnSpPr>
          <p:nvPr/>
        </p:nvCxnSpPr>
        <p:spPr>
          <a:xfrm>
            <a:off x="4900317" y="2530051"/>
            <a:ext cx="1764241" cy="1231360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6A07CDDF-5C25-4B76-B2C8-3920DE16DB3A}"/>
              </a:ext>
            </a:extLst>
          </p:cNvPr>
          <p:cNvCxnSpPr>
            <a:cxnSpLocks/>
          </p:cNvCxnSpPr>
          <p:nvPr/>
        </p:nvCxnSpPr>
        <p:spPr>
          <a:xfrm flipV="1">
            <a:off x="6685340" y="3183130"/>
            <a:ext cx="1849160" cy="630258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4D81A88-2C6F-4C49-9AC6-7C86BD4675D7}"/>
              </a:ext>
            </a:extLst>
          </p:cNvPr>
          <p:cNvCxnSpPr>
            <a:cxnSpLocks/>
          </p:cNvCxnSpPr>
          <p:nvPr/>
        </p:nvCxnSpPr>
        <p:spPr>
          <a:xfrm flipH="1">
            <a:off x="8544346" y="1906297"/>
            <a:ext cx="4532" cy="2553692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D543908-FB7C-469D-9DF5-9B2A462450BA}"/>
              </a:ext>
            </a:extLst>
          </p:cNvPr>
          <p:cNvCxnSpPr>
            <a:cxnSpLocks/>
          </p:cNvCxnSpPr>
          <p:nvPr/>
        </p:nvCxnSpPr>
        <p:spPr>
          <a:xfrm>
            <a:off x="1327708" y="2532975"/>
            <a:ext cx="1033272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959D6392-8D09-4321-86DD-C0CB7FD38378}"/>
              </a:ext>
            </a:extLst>
          </p:cNvPr>
          <p:cNvSpPr txBox="1"/>
          <p:nvPr/>
        </p:nvSpPr>
        <p:spPr>
          <a:xfrm>
            <a:off x="5008953" y="4465188"/>
            <a:ext cx="1451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Sign-share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F625C3B-EEA5-4E25-A605-D36ECF7071FC}"/>
              </a:ext>
            </a:extLst>
          </p:cNvPr>
          <p:cNvSpPr txBox="1"/>
          <p:nvPr/>
        </p:nvSpPr>
        <p:spPr>
          <a:xfrm>
            <a:off x="6727546" y="4465714"/>
            <a:ext cx="1821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Commit-Proof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88526C4-B37D-41E4-B5AD-C939C5B11CEE}"/>
              </a:ext>
            </a:extLst>
          </p:cNvPr>
          <p:cNvCxnSpPr>
            <a:cxnSpLocks/>
          </p:cNvCxnSpPr>
          <p:nvPr/>
        </p:nvCxnSpPr>
        <p:spPr>
          <a:xfrm>
            <a:off x="10201374" y="1906297"/>
            <a:ext cx="0" cy="256406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D721062-E499-4308-B7EB-4FE6B3973EC9}"/>
              </a:ext>
            </a:extLst>
          </p:cNvPr>
          <p:cNvCxnSpPr>
            <a:cxnSpLocks/>
          </p:cNvCxnSpPr>
          <p:nvPr/>
        </p:nvCxnSpPr>
        <p:spPr>
          <a:xfrm flipV="1">
            <a:off x="10226109" y="1897223"/>
            <a:ext cx="1405576" cy="2509817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61CF9858-FAE7-4DCA-AB03-3272CD43DDA6}"/>
              </a:ext>
            </a:extLst>
          </p:cNvPr>
          <p:cNvCxnSpPr>
            <a:cxnSpLocks/>
          </p:cNvCxnSpPr>
          <p:nvPr/>
        </p:nvCxnSpPr>
        <p:spPr>
          <a:xfrm flipV="1">
            <a:off x="10207714" y="2520477"/>
            <a:ext cx="1462560" cy="1917526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0ED2D72A-BBD0-4D00-BADD-D4A8F99DD411}"/>
              </a:ext>
            </a:extLst>
          </p:cNvPr>
          <p:cNvSpPr txBox="1"/>
          <p:nvPr/>
        </p:nvSpPr>
        <p:spPr>
          <a:xfrm>
            <a:off x="10142643" y="4468167"/>
            <a:ext cx="1778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Execute-Proof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C88AA93-1280-4FFC-B258-8B97E8C27AF8}"/>
              </a:ext>
            </a:extLst>
          </p:cNvPr>
          <p:cNvCxnSpPr/>
          <p:nvPr/>
        </p:nvCxnSpPr>
        <p:spPr>
          <a:xfrm>
            <a:off x="1327708" y="4453215"/>
            <a:ext cx="1033272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CD3147C4-07F2-4613-BE86-3B3482A966CE}"/>
              </a:ext>
            </a:extLst>
          </p:cNvPr>
          <p:cNvSpPr/>
          <p:nvPr/>
        </p:nvSpPr>
        <p:spPr>
          <a:xfrm>
            <a:off x="1214454" y="3067590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0EC1661-5D6F-4181-AA1E-B5FB1B97AF65}"/>
              </a:ext>
            </a:extLst>
          </p:cNvPr>
          <p:cNvCxnSpPr>
            <a:cxnSpLocks/>
          </p:cNvCxnSpPr>
          <p:nvPr/>
        </p:nvCxnSpPr>
        <p:spPr>
          <a:xfrm>
            <a:off x="1327708" y="3173055"/>
            <a:ext cx="103327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863C4D24-7E68-4D29-B1B1-7CEB499A3F59}"/>
              </a:ext>
            </a:extLst>
          </p:cNvPr>
          <p:cNvCxnSpPr>
            <a:cxnSpLocks/>
          </p:cNvCxnSpPr>
          <p:nvPr/>
        </p:nvCxnSpPr>
        <p:spPr>
          <a:xfrm>
            <a:off x="6693046" y="3836657"/>
            <a:ext cx="1841454" cy="581269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31DD53D-EDC4-42BC-8C09-76D5C76C4D03}"/>
              </a:ext>
            </a:extLst>
          </p:cNvPr>
          <p:cNvCxnSpPr>
            <a:cxnSpLocks/>
          </p:cNvCxnSpPr>
          <p:nvPr/>
        </p:nvCxnSpPr>
        <p:spPr>
          <a:xfrm>
            <a:off x="8541105" y="3162716"/>
            <a:ext cx="1636045" cy="12801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0CE602-DDE0-1D4E-BE32-1975824E1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CB773EF-DC47-5947-B003-6926BB0E713A}"/>
              </a:ext>
            </a:extLst>
          </p:cNvPr>
          <p:cNvCxnSpPr>
            <a:cxnSpLocks/>
          </p:cNvCxnSpPr>
          <p:nvPr/>
        </p:nvCxnSpPr>
        <p:spPr>
          <a:xfrm flipV="1">
            <a:off x="1325415" y="1906297"/>
            <a:ext cx="10361616" cy="6617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3376CDA-B42E-AA47-B163-92F6FA743EEB}"/>
              </a:ext>
            </a:extLst>
          </p:cNvPr>
          <p:cNvCxnSpPr>
            <a:cxnSpLocks/>
            <a:stCxn id="62" idx="6"/>
          </p:cNvCxnSpPr>
          <p:nvPr/>
        </p:nvCxnSpPr>
        <p:spPr>
          <a:xfrm>
            <a:off x="1454893" y="1906298"/>
            <a:ext cx="1501262" cy="594802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44F4E935-B8A2-7048-B074-AA2504F07AD4}"/>
              </a:ext>
            </a:extLst>
          </p:cNvPr>
          <p:cNvSpPr/>
          <p:nvPr/>
        </p:nvSpPr>
        <p:spPr>
          <a:xfrm>
            <a:off x="1207005" y="1808111"/>
            <a:ext cx="247888" cy="19637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CD913E6-2C78-EE48-8EEE-CF40B28692AC}"/>
              </a:ext>
            </a:extLst>
          </p:cNvPr>
          <p:cNvCxnSpPr/>
          <p:nvPr/>
        </p:nvCxnSpPr>
        <p:spPr>
          <a:xfrm>
            <a:off x="3024137" y="1913541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CF77DC0-EDC6-604B-A3FB-728AE1A410FC}"/>
              </a:ext>
            </a:extLst>
          </p:cNvPr>
          <p:cNvSpPr txBox="1"/>
          <p:nvPr/>
        </p:nvSpPr>
        <p:spPr>
          <a:xfrm>
            <a:off x="1166585" y="4453059"/>
            <a:ext cx="1911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Client Request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D9D1DD6-EC0D-7846-8E7D-DCAB530AD564}"/>
              </a:ext>
            </a:extLst>
          </p:cNvPr>
          <p:cNvSpPr txBox="1"/>
          <p:nvPr/>
        </p:nvSpPr>
        <p:spPr>
          <a:xfrm>
            <a:off x="8605015" y="4449326"/>
            <a:ext cx="1451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Sign-state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DAC03C6C-3B02-F746-AD43-B25408215AA6}"/>
              </a:ext>
            </a:extLst>
          </p:cNvPr>
          <p:cNvCxnSpPr>
            <a:cxnSpLocks/>
          </p:cNvCxnSpPr>
          <p:nvPr/>
        </p:nvCxnSpPr>
        <p:spPr>
          <a:xfrm flipV="1">
            <a:off x="10232495" y="3183131"/>
            <a:ext cx="1426180" cy="1259745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20F34056-A7BD-354A-9578-BD5C68193839}"/>
              </a:ext>
            </a:extLst>
          </p:cNvPr>
          <p:cNvCxnSpPr>
            <a:cxnSpLocks/>
          </p:cNvCxnSpPr>
          <p:nvPr/>
        </p:nvCxnSpPr>
        <p:spPr>
          <a:xfrm flipV="1">
            <a:off x="10218131" y="3826757"/>
            <a:ext cx="1445538" cy="611246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5" name="Title 1">
            <a:extLst>
              <a:ext uri="{FF2B5EF4-FFF2-40B4-BE49-F238E27FC236}">
                <a16:creationId xmlns:a16="http://schemas.microsoft.com/office/drawing/2014/main" id="{811FBCC6-CB58-C844-9873-B7C0AADBFEFE}"/>
              </a:ext>
            </a:extLst>
          </p:cNvPr>
          <p:cNvSpPr txBox="1">
            <a:spLocks/>
          </p:cNvSpPr>
          <p:nvPr/>
        </p:nvSpPr>
        <p:spPr bwMode="auto">
          <a:xfrm>
            <a:off x="844828" y="5419423"/>
            <a:ext cx="10515600" cy="5066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sz="24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Either no failures or c+1 crash failures for c &gt; 0 collectors if n = 3f+2c+1 </a:t>
            </a:r>
            <a:endParaRPr lang="en-US" altLang="en-US" sz="24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0EA332F-BEA0-BD44-85E4-865B5325B1DA}"/>
              </a:ext>
            </a:extLst>
          </p:cNvPr>
          <p:cNvSpPr txBox="1"/>
          <p:nvPr/>
        </p:nvSpPr>
        <p:spPr>
          <a:xfrm>
            <a:off x="272678" y="1693004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3002257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134" grpId="0"/>
      <p:bldP spid="135" grpId="0"/>
      <p:bldP spid="160" grpId="0"/>
      <p:bldP spid="65" grpId="0"/>
      <p:bldP spid="10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308DBC3-D38B-43DA-9D0C-43016345A3AE}"/>
              </a:ext>
            </a:extLst>
          </p:cNvPr>
          <p:cNvSpPr txBox="1">
            <a:spLocks/>
          </p:cNvSpPr>
          <p:nvPr/>
        </p:nvSpPr>
        <p:spPr bwMode="auto">
          <a:xfrm>
            <a:off x="563769" y="980077"/>
            <a:ext cx="10866230" cy="124053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Hotstuff: BFT Consensus in the Lens of Blockchain</a:t>
            </a:r>
          </a:p>
          <a:p>
            <a:pPr algn="ctr">
              <a:lnSpc>
                <a:spcPct val="120000"/>
              </a:lnSpc>
            </a:pPr>
            <a:r>
              <a:rPr lang="en-US" altLang="en-US" sz="2800" b="1" dirty="0">
                <a:latin typeface="Palatino Linotype" panose="02040502050505030304" pitchFamily="18" charset="0"/>
              </a:rPr>
              <a:t>[PODC’19]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B74EB59E-76FC-4858-B94F-F2FDB2F55E8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223809"/>
            <a:ext cx="12192000" cy="3785075"/>
          </a:xfrm>
        </p:spPr>
        <p:txBody>
          <a:bodyPr rtlCol="0"/>
          <a:lstStyle/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Splits</a:t>
            </a:r>
            <a:r>
              <a:rPr lang="en-US" sz="2400" dirty="0">
                <a:latin typeface="Palatino Linotype" panose="02040502050505030304" pitchFamily="18" charset="0"/>
              </a:rPr>
              <a:t> each O(n</a:t>
            </a:r>
            <a:r>
              <a:rPr lang="en-US" sz="2400" baseline="30000" dirty="0">
                <a:latin typeface="Palatino Linotype" panose="02040502050505030304" pitchFamily="18" charset="0"/>
              </a:rPr>
              <a:t>2</a:t>
            </a:r>
            <a:r>
              <a:rPr lang="en-US" sz="2400" dirty="0">
                <a:latin typeface="Palatino Linotype" panose="02040502050505030304" pitchFamily="18" charset="0"/>
              </a:rPr>
              <a:t>) phase of PBFT into two linear phases.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Advocates</a:t>
            </a: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 leaderless </a:t>
            </a:r>
            <a:r>
              <a:rPr lang="en-US" sz="2400" dirty="0">
                <a:latin typeface="Palatino Linotype" panose="02040502050505030304" pitchFamily="18" charset="0"/>
              </a:rPr>
              <a:t>consensus 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 Frequent primary replacement</a:t>
            </a:r>
            <a:r>
              <a:rPr lang="en-US" sz="2400" dirty="0">
                <a:latin typeface="Palatino Linotype" panose="02040502050505030304" pitchFamily="18" charset="0"/>
              </a:rPr>
              <a:t>. 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Employs threshold signatures to linearize consensus 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</a:t>
            </a:r>
            <a:r>
              <a:rPr lang="en-US" sz="2400" dirty="0">
                <a:latin typeface="Palatino Linotype" panose="02040502050505030304" pitchFamily="18" charset="0"/>
              </a:rPr>
              <a:t> enforces </a:t>
            </a: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sequential processing</a:t>
            </a:r>
            <a:r>
              <a:rPr lang="en-US" sz="2400" dirty="0">
                <a:latin typeface="Palatino Linotype" panose="02040502050505030304" pitchFamily="18" charset="0"/>
              </a:rPr>
              <a:t>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b="1" dirty="0">
                <a:latin typeface="Palatino Linotype" panose="02040502050505030304" pitchFamily="18" charset="0"/>
              </a:rPr>
              <a:t>Two versions:</a:t>
            </a:r>
          </a:p>
          <a:p>
            <a:pPr lvl="1"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200" b="1" dirty="0">
                <a:latin typeface="Palatino Linotype" panose="02040502050505030304" pitchFamily="18" charset="0"/>
              </a:rPr>
              <a:t>Basic Hotstuff: </a:t>
            </a:r>
            <a:r>
              <a:rPr lang="en-US" sz="2200" dirty="0">
                <a:latin typeface="Palatino Linotype" panose="02040502050505030304" pitchFamily="18" charset="0"/>
              </a:rPr>
              <a:t>Primary switched at the end of each consensus.</a:t>
            </a:r>
          </a:p>
          <a:p>
            <a:pPr lvl="1"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200" b="1" dirty="0">
                <a:latin typeface="Palatino Linotype" panose="02040502050505030304" pitchFamily="18" charset="0"/>
              </a:rPr>
              <a:t>Chained Hotstuff: </a:t>
            </a:r>
            <a:r>
              <a:rPr lang="en-US" sz="2200" dirty="0">
                <a:latin typeface="Palatino Linotype" panose="02040502050505030304" pitchFamily="18" charset="0"/>
              </a:rPr>
              <a:t>Employs pipelining to ensure each phase run by a distinct primary.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CEA848-E1A7-BC4E-9345-49C736B34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0123" y="6381750"/>
            <a:ext cx="1554163" cy="365125"/>
          </a:xfrm>
        </p:spPr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12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95990C1B-1BAA-4AD9-8ABB-E07505B21302}"/>
              </a:ext>
            </a:extLst>
          </p:cNvPr>
          <p:cNvCxnSpPr>
            <a:cxnSpLocks/>
          </p:cNvCxnSpPr>
          <p:nvPr/>
        </p:nvCxnSpPr>
        <p:spPr>
          <a:xfrm flipV="1">
            <a:off x="6976756" y="2556497"/>
            <a:ext cx="1246287" cy="12612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914400" y="969456"/>
            <a:ext cx="10515600" cy="71385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 err="1">
                <a:latin typeface="Palatino Linotype" panose="02040502050505030304" pitchFamily="18" charset="0"/>
              </a:rPr>
              <a:t>Hotstuff</a:t>
            </a:r>
            <a:r>
              <a:rPr lang="en-US" b="1" dirty="0">
                <a:latin typeface="Palatino Linotype" panose="02040502050505030304" pitchFamily="18" charset="0"/>
              </a:rPr>
              <a:t> Protocol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5259AF1-5B7E-44BB-B4D2-337BC9DA2175}"/>
              </a:ext>
            </a:extLst>
          </p:cNvPr>
          <p:cNvSpPr txBox="1"/>
          <p:nvPr/>
        </p:nvSpPr>
        <p:spPr>
          <a:xfrm>
            <a:off x="215981" y="2973405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BD0339C-52B9-4841-B10D-4C8C17CCEB55}"/>
              </a:ext>
            </a:extLst>
          </p:cNvPr>
          <p:cNvSpPr txBox="1"/>
          <p:nvPr/>
        </p:nvSpPr>
        <p:spPr>
          <a:xfrm>
            <a:off x="215981" y="3579572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 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121D856-8C87-4A78-B4F0-D1806405073C}"/>
              </a:ext>
            </a:extLst>
          </p:cNvPr>
          <p:cNvSpPr txBox="1"/>
          <p:nvPr/>
        </p:nvSpPr>
        <p:spPr>
          <a:xfrm>
            <a:off x="306286" y="4041910"/>
            <a:ext cx="13853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Palatino Linotype" panose="02040502050505030304" pitchFamily="18" charset="0"/>
              </a:rPr>
              <a:t>Byzantine </a:t>
            </a:r>
          </a:p>
          <a:p>
            <a:r>
              <a:rPr lang="en-US" sz="2000" dirty="0">
                <a:latin typeface="Palatino Linotype" panose="02040502050505030304" pitchFamily="18" charset="0"/>
              </a:rPr>
              <a:t>Replica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8CCB64-4CF3-4082-95C1-51F557F504BF}"/>
              </a:ext>
            </a:extLst>
          </p:cNvPr>
          <p:cNvSpPr txBox="1"/>
          <p:nvPr/>
        </p:nvSpPr>
        <p:spPr>
          <a:xfrm>
            <a:off x="295664" y="2367238"/>
            <a:ext cx="1114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Primary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65424B5-0A47-4B97-9EC5-EE539BAEFA70}"/>
              </a:ext>
            </a:extLst>
          </p:cNvPr>
          <p:cNvCxnSpPr>
            <a:cxnSpLocks/>
          </p:cNvCxnSpPr>
          <p:nvPr/>
        </p:nvCxnSpPr>
        <p:spPr>
          <a:xfrm>
            <a:off x="2911746" y="2539647"/>
            <a:ext cx="1404105" cy="634419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CAACEE0-E6AD-42FA-B976-5CBA62CB1D83}"/>
              </a:ext>
            </a:extLst>
          </p:cNvPr>
          <p:cNvCxnSpPr>
            <a:cxnSpLocks/>
          </p:cNvCxnSpPr>
          <p:nvPr/>
        </p:nvCxnSpPr>
        <p:spPr>
          <a:xfrm>
            <a:off x="2911746" y="2539647"/>
            <a:ext cx="1402222" cy="1268141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EFBA94A-DBB5-4A79-8DE7-3E4E96481D18}"/>
              </a:ext>
            </a:extLst>
          </p:cNvPr>
          <p:cNvCxnSpPr>
            <a:cxnSpLocks/>
          </p:cNvCxnSpPr>
          <p:nvPr/>
        </p:nvCxnSpPr>
        <p:spPr>
          <a:xfrm>
            <a:off x="2911746" y="2532975"/>
            <a:ext cx="1404105" cy="191779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DBC9FD-29F3-4F2C-B372-EC9B1478E8BA}"/>
              </a:ext>
            </a:extLst>
          </p:cNvPr>
          <p:cNvCxnSpPr>
            <a:cxnSpLocks/>
          </p:cNvCxnSpPr>
          <p:nvPr/>
        </p:nvCxnSpPr>
        <p:spPr>
          <a:xfrm>
            <a:off x="2919990" y="2532975"/>
            <a:ext cx="0" cy="192701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2A7645F-A206-4CAB-876D-8F45D383CBD6}"/>
              </a:ext>
            </a:extLst>
          </p:cNvPr>
          <p:cNvCxnSpPr>
            <a:cxnSpLocks/>
          </p:cNvCxnSpPr>
          <p:nvPr/>
        </p:nvCxnSpPr>
        <p:spPr>
          <a:xfrm flipH="1">
            <a:off x="4313183" y="2532975"/>
            <a:ext cx="785" cy="1937383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84AC583-A778-415D-8948-523FAB6A4D43}"/>
              </a:ext>
            </a:extLst>
          </p:cNvPr>
          <p:cNvCxnSpPr>
            <a:cxnSpLocks/>
          </p:cNvCxnSpPr>
          <p:nvPr/>
        </p:nvCxnSpPr>
        <p:spPr>
          <a:xfrm flipV="1">
            <a:off x="1679975" y="2543050"/>
            <a:ext cx="1221259" cy="12612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77A6AC4-FBE6-4E9E-A5BA-190F5A74D1D8}"/>
              </a:ext>
            </a:extLst>
          </p:cNvPr>
          <p:cNvCxnSpPr>
            <a:cxnSpLocks/>
            <a:stCxn id="76" idx="7"/>
          </p:cNvCxnSpPr>
          <p:nvPr/>
        </p:nvCxnSpPr>
        <p:spPr>
          <a:xfrm flipV="1">
            <a:off x="1651326" y="2537158"/>
            <a:ext cx="1260420" cy="18039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3CEB925-CC32-43E2-8479-D3A508F71993}"/>
              </a:ext>
            </a:extLst>
          </p:cNvPr>
          <p:cNvCxnSpPr>
            <a:cxnSpLocks/>
          </p:cNvCxnSpPr>
          <p:nvPr/>
        </p:nvCxnSpPr>
        <p:spPr>
          <a:xfrm flipV="1">
            <a:off x="1681143" y="2537158"/>
            <a:ext cx="1220091" cy="6289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43A6E9CB-460F-492D-BECB-F9D4F7E21B17}"/>
              </a:ext>
            </a:extLst>
          </p:cNvPr>
          <p:cNvSpPr txBox="1"/>
          <p:nvPr/>
        </p:nvSpPr>
        <p:spPr>
          <a:xfrm>
            <a:off x="2919703" y="4476807"/>
            <a:ext cx="11865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Proposal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315C521-41E9-4AD0-BFA3-6ED5475228BF}"/>
              </a:ext>
            </a:extLst>
          </p:cNvPr>
          <p:cNvSpPr txBox="1"/>
          <p:nvPr/>
        </p:nvSpPr>
        <p:spPr>
          <a:xfrm>
            <a:off x="1764123" y="4472564"/>
            <a:ext cx="9909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View </a:t>
            </a:r>
          </a:p>
          <a:p>
            <a:pPr algn="r"/>
            <a:r>
              <a:rPr lang="en-US" sz="2000" dirty="0">
                <a:latin typeface="Palatino Linotype" panose="02040502050505030304" pitchFamily="18" charset="0"/>
              </a:rPr>
              <a:t>change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8F5898B-B001-40F1-AA3E-599F3D2AE2DA}"/>
              </a:ext>
            </a:extLst>
          </p:cNvPr>
          <p:cNvCxnSpPr/>
          <p:nvPr/>
        </p:nvCxnSpPr>
        <p:spPr>
          <a:xfrm>
            <a:off x="1550701" y="2333620"/>
            <a:ext cx="0" cy="210312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16DBBFA7-DF86-4B71-B501-CFC08CDF2FB6}"/>
              </a:ext>
            </a:extLst>
          </p:cNvPr>
          <p:cNvSpPr/>
          <p:nvPr/>
        </p:nvSpPr>
        <p:spPr>
          <a:xfrm>
            <a:off x="1434584" y="2423147"/>
            <a:ext cx="247888" cy="196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6A98010D-EB6E-4AD9-AD89-5F616B0F147A}"/>
              </a:ext>
            </a:extLst>
          </p:cNvPr>
          <p:cNvSpPr/>
          <p:nvPr/>
        </p:nvSpPr>
        <p:spPr>
          <a:xfrm>
            <a:off x="1434584" y="3719469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CDCA8C8-6F56-45E5-91C6-FFE9A00818F4}"/>
              </a:ext>
            </a:extLst>
          </p:cNvPr>
          <p:cNvSpPr/>
          <p:nvPr/>
        </p:nvSpPr>
        <p:spPr>
          <a:xfrm>
            <a:off x="1439740" y="4312350"/>
            <a:ext cx="247888" cy="19637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CD4A4AD-62BF-4173-A157-4EF94658B4DF}"/>
              </a:ext>
            </a:extLst>
          </p:cNvPr>
          <p:cNvCxnSpPr>
            <a:cxnSpLocks/>
          </p:cNvCxnSpPr>
          <p:nvPr/>
        </p:nvCxnSpPr>
        <p:spPr>
          <a:xfrm flipH="1">
            <a:off x="10644528" y="2532975"/>
            <a:ext cx="2668" cy="192701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2BFFFC28-0036-465D-8D3B-4F82D5648C41}"/>
              </a:ext>
            </a:extLst>
          </p:cNvPr>
          <p:cNvCxnSpPr>
            <a:cxnSpLocks/>
          </p:cNvCxnSpPr>
          <p:nvPr/>
        </p:nvCxnSpPr>
        <p:spPr>
          <a:xfrm flipV="1">
            <a:off x="4340880" y="2543050"/>
            <a:ext cx="1221259" cy="12612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CE19631D-6831-4CD3-A23D-2BD0F0D203F8}"/>
              </a:ext>
            </a:extLst>
          </p:cNvPr>
          <p:cNvCxnSpPr>
            <a:cxnSpLocks/>
          </p:cNvCxnSpPr>
          <p:nvPr/>
        </p:nvCxnSpPr>
        <p:spPr>
          <a:xfrm flipV="1">
            <a:off x="4332946" y="2537158"/>
            <a:ext cx="1229193" cy="628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BF95923-32FF-4EDC-BB2C-2C1192892DD5}"/>
              </a:ext>
            </a:extLst>
          </p:cNvPr>
          <p:cNvCxnSpPr>
            <a:cxnSpLocks/>
          </p:cNvCxnSpPr>
          <p:nvPr/>
        </p:nvCxnSpPr>
        <p:spPr>
          <a:xfrm flipH="1">
            <a:off x="5559471" y="2532975"/>
            <a:ext cx="2668" cy="1937383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F9EDBD8-3215-4C27-8C30-CDE2CE93CEDC}"/>
              </a:ext>
            </a:extLst>
          </p:cNvPr>
          <p:cNvCxnSpPr/>
          <p:nvPr/>
        </p:nvCxnSpPr>
        <p:spPr>
          <a:xfrm>
            <a:off x="1552994" y="3813135"/>
            <a:ext cx="1033272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857A481A-BBD4-4CED-A150-4A64254981CC}"/>
              </a:ext>
            </a:extLst>
          </p:cNvPr>
          <p:cNvCxnSpPr>
            <a:cxnSpLocks/>
          </p:cNvCxnSpPr>
          <p:nvPr/>
        </p:nvCxnSpPr>
        <p:spPr>
          <a:xfrm>
            <a:off x="8233555" y="2539647"/>
            <a:ext cx="1254880" cy="623334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E8B8B469-ED90-453C-93CE-746E199B5AA1}"/>
              </a:ext>
            </a:extLst>
          </p:cNvPr>
          <p:cNvCxnSpPr>
            <a:cxnSpLocks/>
          </p:cNvCxnSpPr>
          <p:nvPr/>
        </p:nvCxnSpPr>
        <p:spPr>
          <a:xfrm>
            <a:off x="8233555" y="2539647"/>
            <a:ext cx="1252212" cy="126467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D935B131-9C44-4A05-A212-C40E2C92D453}"/>
              </a:ext>
            </a:extLst>
          </p:cNvPr>
          <p:cNvCxnSpPr>
            <a:cxnSpLocks/>
          </p:cNvCxnSpPr>
          <p:nvPr/>
        </p:nvCxnSpPr>
        <p:spPr>
          <a:xfrm>
            <a:off x="8233555" y="2532975"/>
            <a:ext cx="1252212" cy="1913862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6A07CDDF-5C25-4B76-B2C8-3920DE16DB3A}"/>
              </a:ext>
            </a:extLst>
          </p:cNvPr>
          <p:cNvCxnSpPr>
            <a:cxnSpLocks/>
          </p:cNvCxnSpPr>
          <p:nvPr/>
        </p:nvCxnSpPr>
        <p:spPr>
          <a:xfrm flipV="1">
            <a:off x="6974873" y="2537158"/>
            <a:ext cx="1248170" cy="6258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4D81A88-2C6F-4C49-9AC6-7C86BD4675D7}"/>
              </a:ext>
            </a:extLst>
          </p:cNvPr>
          <p:cNvCxnSpPr>
            <a:cxnSpLocks/>
          </p:cNvCxnSpPr>
          <p:nvPr/>
        </p:nvCxnSpPr>
        <p:spPr>
          <a:xfrm>
            <a:off x="8226301" y="2539647"/>
            <a:ext cx="0" cy="1920342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D543908-FB7C-469D-9DF5-9B2A462450BA}"/>
              </a:ext>
            </a:extLst>
          </p:cNvPr>
          <p:cNvCxnSpPr>
            <a:cxnSpLocks/>
          </p:cNvCxnSpPr>
          <p:nvPr/>
        </p:nvCxnSpPr>
        <p:spPr>
          <a:xfrm>
            <a:off x="1552994" y="2532975"/>
            <a:ext cx="1033272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959D6392-8D09-4321-86DD-C0CB7FD38378}"/>
              </a:ext>
            </a:extLst>
          </p:cNvPr>
          <p:cNvSpPr txBox="1"/>
          <p:nvPr/>
        </p:nvSpPr>
        <p:spPr>
          <a:xfrm>
            <a:off x="4306594" y="4465188"/>
            <a:ext cx="1161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Prepare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vote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F625C3B-EEA5-4E25-A605-D36ECF7071FC}"/>
              </a:ext>
            </a:extLst>
          </p:cNvPr>
          <p:cNvSpPr txBox="1"/>
          <p:nvPr/>
        </p:nvSpPr>
        <p:spPr>
          <a:xfrm>
            <a:off x="5484924" y="4465835"/>
            <a:ext cx="15776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Pre-commit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Message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1424C7DC-3235-4C9F-B96F-5E733AFEB78D}"/>
              </a:ext>
            </a:extLst>
          </p:cNvPr>
          <p:cNvSpPr txBox="1"/>
          <p:nvPr/>
        </p:nvSpPr>
        <p:spPr>
          <a:xfrm>
            <a:off x="6892492" y="4468759"/>
            <a:ext cx="15776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Pre-commit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Vote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905901DD-0595-4A05-B34A-40A97A939F53}"/>
              </a:ext>
            </a:extLst>
          </p:cNvPr>
          <p:cNvSpPr txBox="1"/>
          <p:nvPr/>
        </p:nvSpPr>
        <p:spPr>
          <a:xfrm>
            <a:off x="8279755" y="4483593"/>
            <a:ext cx="11801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Commit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Message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55F36D7C-D937-43E0-A6A2-4FAD9299C0C4}"/>
              </a:ext>
            </a:extLst>
          </p:cNvPr>
          <p:cNvSpPr txBox="1"/>
          <p:nvPr/>
        </p:nvSpPr>
        <p:spPr>
          <a:xfrm>
            <a:off x="9458085" y="4475942"/>
            <a:ext cx="11801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Commit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Vote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88526C4-B37D-41E4-B5AD-C939C5B11CEE}"/>
              </a:ext>
            </a:extLst>
          </p:cNvPr>
          <p:cNvCxnSpPr>
            <a:cxnSpLocks/>
          </p:cNvCxnSpPr>
          <p:nvPr/>
        </p:nvCxnSpPr>
        <p:spPr>
          <a:xfrm>
            <a:off x="9485767" y="2532975"/>
            <a:ext cx="0" cy="1937383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ABFC708D-6DA6-417C-BD88-CB2E590A3A37}"/>
              </a:ext>
            </a:extLst>
          </p:cNvPr>
          <p:cNvCxnSpPr>
            <a:cxnSpLocks/>
          </p:cNvCxnSpPr>
          <p:nvPr/>
        </p:nvCxnSpPr>
        <p:spPr>
          <a:xfrm>
            <a:off x="10627095" y="2540961"/>
            <a:ext cx="1074201" cy="622020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B5B8656A-717D-4380-9F38-B1F37B64995E}"/>
              </a:ext>
            </a:extLst>
          </p:cNvPr>
          <p:cNvCxnSpPr>
            <a:cxnSpLocks/>
          </p:cNvCxnSpPr>
          <p:nvPr/>
        </p:nvCxnSpPr>
        <p:spPr>
          <a:xfrm>
            <a:off x="10627095" y="2540961"/>
            <a:ext cx="1074201" cy="126682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5426A14D-E242-4B00-896C-D9ED8E53B8F7}"/>
              </a:ext>
            </a:extLst>
          </p:cNvPr>
          <p:cNvCxnSpPr>
            <a:cxnSpLocks/>
          </p:cNvCxnSpPr>
          <p:nvPr/>
        </p:nvCxnSpPr>
        <p:spPr>
          <a:xfrm>
            <a:off x="10627095" y="2534289"/>
            <a:ext cx="1074201" cy="1916479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D721062-E499-4308-B7EB-4FE6B3973EC9}"/>
              </a:ext>
            </a:extLst>
          </p:cNvPr>
          <p:cNvCxnSpPr>
            <a:cxnSpLocks/>
          </p:cNvCxnSpPr>
          <p:nvPr/>
        </p:nvCxnSpPr>
        <p:spPr>
          <a:xfrm flipV="1">
            <a:off x="9510948" y="2540961"/>
            <a:ext cx="1116147" cy="127134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61CF9858-FAE7-4DCA-AB03-3272CD43DDA6}"/>
              </a:ext>
            </a:extLst>
          </p:cNvPr>
          <p:cNvCxnSpPr>
            <a:cxnSpLocks/>
          </p:cNvCxnSpPr>
          <p:nvPr/>
        </p:nvCxnSpPr>
        <p:spPr>
          <a:xfrm flipV="1">
            <a:off x="9493854" y="2540961"/>
            <a:ext cx="1153342" cy="6251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0ED2D72A-BBD0-4D00-BADD-D4A8F99DD411}"/>
              </a:ext>
            </a:extLst>
          </p:cNvPr>
          <p:cNvSpPr txBox="1"/>
          <p:nvPr/>
        </p:nvSpPr>
        <p:spPr>
          <a:xfrm>
            <a:off x="10675921" y="4481419"/>
            <a:ext cx="9765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Decide</a:t>
            </a:r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25627F9F-5585-454E-90E4-73521F5FC13B}"/>
              </a:ext>
            </a:extLst>
          </p:cNvPr>
          <p:cNvCxnSpPr>
            <a:cxnSpLocks/>
          </p:cNvCxnSpPr>
          <p:nvPr/>
        </p:nvCxnSpPr>
        <p:spPr>
          <a:xfrm flipH="1">
            <a:off x="11698628" y="2532975"/>
            <a:ext cx="2668" cy="192701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C88AA93-1280-4FFC-B258-8B97E8C27AF8}"/>
              </a:ext>
            </a:extLst>
          </p:cNvPr>
          <p:cNvCxnSpPr/>
          <p:nvPr/>
        </p:nvCxnSpPr>
        <p:spPr>
          <a:xfrm>
            <a:off x="1552994" y="4453215"/>
            <a:ext cx="103327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CD3147C4-07F2-4613-BE86-3B3482A966CE}"/>
              </a:ext>
            </a:extLst>
          </p:cNvPr>
          <p:cNvSpPr/>
          <p:nvPr/>
        </p:nvSpPr>
        <p:spPr>
          <a:xfrm>
            <a:off x="1439740" y="3067590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2779C835-3CDC-435A-AB1C-0426DB9C6A8B}"/>
              </a:ext>
            </a:extLst>
          </p:cNvPr>
          <p:cNvCxnSpPr>
            <a:cxnSpLocks/>
          </p:cNvCxnSpPr>
          <p:nvPr/>
        </p:nvCxnSpPr>
        <p:spPr>
          <a:xfrm>
            <a:off x="2921554" y="5298440"/>
            <a:ext cx="259024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D5C9BF30-B41C-4824-961E-C909B258CF2D}"/>
              </a:ext>
            </a:extLst>
          </p:cNvPr>
          <p:cNvSpPr txBox="1"/>
          <p:nvPr/>
        </p:nvSpPr>
        <p:spPr>
          <a:xfrm>
            <a:off x="3937256" y="5343206"/>
            <a:ext cx="11464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Palatino Linotype" panose="02040502050505030304" pitchFamily="18" charset="0"/>
              </a:rPr>
              <a:t>Prepare </a:t>
            </a:r>
          </a:p>
          <a:p>
            <a:pPr algn="ctr"/>
            <a:r>
              <a:rPr lang="en-US" sz="2000" b="1" dirty="0">
                <a:latin typeface="Palatino Linotype" panose="02040502050505030304" pitchFamily="18" charset="0"/>
              </a:rPr>
              <a:t>Phase</a:t>
            </a:r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70CB1072-5F82-453A-B565-909FD971120B}"/>
              </a:ext>
            </a:extLst>
          </p:cNvPr>
          <p:cNvCxnSpPr>
            <a:cxnSpLocks/>
          </p:cNvCxnSpPr>
          <p:nvPr/>
        </p:nvCxnSpPr>
        <p:spPr>
          <a:xfrm>
            <a:off x="5582459" y="5298440"/>
            <a:ext cx="267141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5" name="TextBox 174">
            <a:extLst>
              <a:ext uri="{FF2B5EF4-FFF2-40B4-BE49-F238E27FC236}">
                <a16:creationId xmlns:a16="http://schemas.microsoft.com/office/drawing/2014/main" id="{0078C255-36D6-4C75-A743-63AAFEADB1AE}"/>
              </a:ext>
            </a:extLst>
          </p:cNvPr>
          <p:cNvSpPr txBox="1"/>
          <p:nvPr/>
        </p:nvSpPr>
        <p:spPr>
          <a:xfrm>
            <a:off x="6369838" y="5343206"/>
            <a:ext cx="1672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Palatino Linotype" panose="02040502050505030304" pitchFamily="18" charset="0"/>
              </a:rPr>
              <a:t>Pre-Commit </a:t>
            </a:r>
          </a:p>
          <a:p>
            <a:pPr algn="ctr"/>
            <a:r>
              <a:rPr lang="en-US" sz="2000" b="1" dirty="0">
                <a:latin typeface="Palatino Linotype" panose="02040502050505030304" pitchFamily="18" charset="0"/>
              </a:rPr>
              <a:t>Phase</a:t>
            </a:r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DF0B939-5C0D-488D-9319-3AF731321291}"/>
              </a:ext>
            </a:extLst>
          </p:cNvPr>
          <p:cNvCxnSpPr>
            <a:cxnSpLocks/>
          </p:cNvCxnSpPr>
          <p:nvPr/>
        </p:nvCxnSpPr>
        <p:spPr>
          <a:xfrm>
            <a:off x="8293059" y="5298440"/>
            <a:ext cx="237445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F4B7D756-E3FF-44A5-BF31-6121610B51DF}"/>
              </a:ext>
            </a:extLst>
          </p:cNvPr>
          <p:cNvSpPr txBox="1"/>
          <p:nvPr/>
        </p:nvSpPr>
        <p:spPr>
          <a:xfrm>
            <a:off x="8996083" y="5343206"/>
            <a:ext cx="129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Palatino Linotype" panose="02040502050505030304" pitchFamily="18" charset="0"/>
              </a:rPr>
              <a:t>Commit Phase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0EC1661-5D6F-4181-AA1E-B5FB1B97AF65}"/>
              </a:ext>
            </a:extLst>
          </p:cNvPr>
          <p:cNvCxnSpPr>
            <a:cxnSpLocks/>
          </p:cNvCxnSpPr>
          <p:nvPr/>
        </p:nvCxnSpPr>
        <p:spPr>
          <a:xfrm>
            <a:off x="1552994" y="3173055"/>
            <a:ext cx="103327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FE1B02F-0F3D-4FCC-8CC1-3C5C1C35B0BD}"/>
              </a:ext>
            </a:extLst>
          </p:cNvPr>
          <p:cNvCxnSpPr>
            <a:cxnSpLocks/>
          </p:cNvCxnSpPr>
          <p:nvPr/>
        </p:nvCxnSpPr>
        <p:spPr>
          <a:xfrm flipH="1">
            <a:off x="6974088" y="2532975"/>
            <a:ext cx="9387" cy="192039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863C4D24-7E68-4D29-B1B1-7CEB499A3F59}"/>
              </a:ext>
            </a:extLst>
          </p:cNvPr>
          <p:cNvCxnSpPr>
            <a:cxnSpLocks/>
          </p:cNvCxnSpPr>
          <p:nvPr/>
        </p:nvCxnSpPr>
        <p:spPr>
          <a:xfrm>
            <a:off x="5572651" y="2539647"/>
            <a:ext cx="1410824" cy="62643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31DD53D-EDC4-42BC-8C09-76D5C76C4D03}"/>
              </a:ext>
            </a:extLst>
          </p:cNvPr>
          <p:cNvCxnSpPr>
            <a:cxnSpLocks/>
          </p:cNvCxnSpPr>
          <p:nvPr/>
        </p:nvCxnSpPr>
        <p:spPr>
          <a:xfrm>
            <a:off x="5572651" y="2539647"/>
            <a:ext cx="1402222" cy="1268141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B4C755B2-6F10-4023-BFB3-633B4A65F1F2}"/>
              </a:ext>
            </a:extLst>
          </p:cNvPr>
          <p:cNvCxnSpPr>
            <a:cxnSpLocks/>
          </p:cNvCxnSpPr>
          <p:nvPr/>
        </p:nvCxnSpPr>
        <p:spPr>
          <a:xfrm>
            <a:off x="5572651" y="2532975"/>
            <a:ext cx="1404105" cy="191779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0CE602-DDE0-1D4E-BE32-1975824E1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194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69" grpId="0"/>
      <p:bldP spid="134" grpId="0"/>
      <p:bldP spid="135" grpId="0"/>
      <p:bldP spid="136" grpId="0"/>
      <p:bldP spid="137" grpId="0"/>
      <p:bldP spid="138" grpId="0"/>
      <p:bldP spid="160" grpId="0"/>
      <p:bldP spid="173" grpId="0"/>
      <p:bldP spid="175" grpId="0"/>
      <p:bldP spid="17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E7FEBD-2CFD-164F-95E8-A72C28B2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82419E74-D07C-6249-BAE2-312C1D85F04A}"/>
              </a:ext>
            </a:extLst>
          </p:cNvPr>
          <p:cNvSpPr txBox="1">
            <a:spLocks/>
          </p:cNvSpPr>
          <p:nvPr/>
        </p:nvSpPr>
        <p:spPr bwMode="auto">
          <a:xfrm>
            <a:off x="310517" y="2343832"/>
            <a:ext cx="10815235" cy="351102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 marL="228600" indent="-22860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lnSpc>
                <a:spcPct val="200000"/>
              </a:lnSpc>
              <a:spcAft>
                <a:spcPts val="0"/>
              </a:spcAft>
              <a:buFont typeface="Arial" charset="0"/>
              <a:buAutoNum type="arabicParenR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System consisting of n &gt;&gt; 3f+1. </a:t>
            </a:r>
          </a:p>
          <a:p>
            <a:pPr lvl="1" fontAlgn="auto">
              <a:lnSpc>
                <a:spcPct val="200000"/>
              </a:lnSpc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dirty="0">
                <a:latin typeface="Palatino Linotype" panose="02040502050505030304" pitchFamily="18" charset="0"/>
              </a:rPr>
              <a:t> Q/U [SOSP’05] expects 5f+1 replicas.</a:t>
            </a:r>
          </a:p>
          <a:p>
            <a:pPr marL="457200" lvl="1" indent="0" fontAlgn="auto">
              <a:lnSpc>
                <a:spcPct val="200000"/>
              </a:lnSpc>
              <a:spcAft>
                <a:spcPts val="0"/>
              </a:spcAft>
              <a:buNone/>
              <a:defRPr/>
            </a:pPr>
            <a:endParaRPr lang="en-US" sz="800" dirty="0">
              <a:latin typeface="Palatino Linotype" panose="02040502050505030304" pitchFamily="18" charset="0"/>
            </a:endParaRPr>
          </a:p>
          <a:p>
            <a:pPr marL="457200" indent="-457200" fontAlgn="auto">
              <a:lnSpc>
                <a:spcPct val="200000"/>
              </a:lnSpc>
              <a:spcAft>
                <a:spcPts val="0"/>
              </a:spcAft>
              <a:buFont typeface="Arial" charset="0"/>
              <a:buAutoNum type="arabicParenR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Use of trusted components to prevent primary equivocation.</a:t>
            </a:r>
          </a:p>
          <a:p>
            <a:pPr lvl="1" fontAlgn="auto">
              <a:lnSpc>
                <a:spcPct val="200000"/>
              </a:lnSpc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dirty="0">
                <a:latin typeface="Palatino Linotype" panose="02040502050505030304" pitchFamily="18" charset="0"/>
              </a:rPr>
              <a:t> AHL [SIGMOD’19]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A3F1DE8-69EB-E84F-AA77-7E3F21F00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53549"/>
            <a:ext cx="10815235" cy="646331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Other Proposed Byzantine-Fault Tolerant Designs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93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02353"/>
            <a:ext cx="12192000" cy="757130"/>
          </a:xfrm>
        </p:spPr>
        <p:txBody>
          <a:bodyPr/>
          <a:lstStyle/>
          <a:p>
            <a:pPr algn="ctr"/>
            <a:r>
              <a:rPr lang="en-US" sz="4800" b="0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Novel Byzantine Fault-Tolerant Protocols</a:t>
            </a:r>
          </a:p>
        </p:txBody>
      </p:sp>
      <p:pic>
        <p:nvPicPr>
          <p:cNvPr id="4" name="Picture 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C49C057D-1C4F-4A3D-84BB-862812BCB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018" y="2902075"/>
            <a:ext cx="2825296" cy="1273579"/>
          </a:xfrm>
          <a:prstGeom prst="rect">
            <a:avLst/>
          </a:prstGeom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1D90F67-1AA1-476F-B601-76748309E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7539" y="2986930"/>
            <a:ext cx="2825296" cy="113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402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899318" y="2844104"/>
            <a:ext cx="10515600" cy="589777"/>
          </a:xfrm>
        </p:spPr>
        <p:txBody>
          <a:bodyPr/>
          <a:lstStyle/>
          <a:p>
            <a:pPr algn="ctr"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Speculative 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C9A184-9AEE-3942-B489-F30DF98B9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C0B53ADB-8E97-264A-B7FC-751DB95DA5A3}"/>
              </a:ext>
            </a:extLst>
          </p:cNvPr>
          <p:cNvSpPr txBox="1">
            <a:spLocks/>
          </p:cNvSpPr>
          <p:nvPr/>
        </p:nvSpPr>
        <p:spPr bwMode="auto">
          <a:xfrm>
            <a:off x="0" y="655045"/>
            <a:ext cx="12192000" cy="7138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Proof-of-Execution (PoE)</a:t>
            </a:r>
            <a:endParaRPr lang="en-US" altLang="en-US" b="1" dirty="0">
              <a:latin typeface="Palatino Linotype" panose="02040502050505030304" pitchFamily="18" charset="0"/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0649526C-8725-FD45-BDB3-B4BA9D4CA662}"/>
              </a:ext>
            </a:extLst>
          </p:cNvPr>
          <p:cNvSpPr txBox="1">
            <a:spLocks/>
          </p:cNvSpPr>
          <p:nvPr/>
        </p:nvSpPr>
        <p:spPr bwMode="auto">
          <a:xfrm>
            <a:off x="905946" y="3619367"/>
            <a:ext cx="10515600" cy="5897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Out-of-Order</a:t>
            </a:r>
            <a:r>
              <a:rPr lang="en-US" sz="2400" dirty="0">
                <a:latin typeface="Palatino Linotype" panose="02040502050505030304" pitchFamily="18" charset="0"/>
              </a:rPr>
              <a:t> Message Processing</a:t>
            </a: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8F3ABC60-5881-B94C-BE8D-A749B046D8D5}"/>
              </a:ext>
            </a:extLst>
          </p:cNvPr>
          <p:cNvSpPr txBox="1">
            <a:spLocks/>
          </p:cNvSpPr>
          <p:nvPr/>
        </p:nvSpPr>
        <p:spPr bwMode="auto">
          <a:xfrm>
            <a:off x="899321" y="2022466"/>
            <a:ext cx="10515600" cy="5897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dirty="0">
                <a:latin typeface="Palatino Linotype" panose="02040502050505030304" pitchFamily="18" charset="0"/>
              </a:rPr>
              <a:t>Three-phase </a:t>
            </a: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Linear</a:t>
            </a:r>
            <a:r>
              <a:rPr lang="en-US" sz="2400" dirty="0">
                <a:latin typeface="Palatino Linotype" panose="02040502050505030304" pitchFamily="18" charset="0"/>
              </a:rPr>
              <a:t> protocol</a:t>
            </a:r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EDDA84BE-098F-BA4B-A321-BE2B33DFEE78}"/>
              </a:ext>
            </a:extLst>
          </p:cNvPr>
          <p:cNvSpPr txBox="1">
            <a:spLocks/>
          </p:cNvSpPr>
          <p:nvPr/>
        </p:nvSpPr>
        <p:spPr bwMode="auto">
          <a:xfrm>
            <a:off x="899322" y="4381368"/>
            <a:ext cx="10515600" cy="5897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No dependence </a:t>
            </a:r>
            <a:r>
              <a:rPr lang="en-US" sz="2400" dirty="0">
                <a:latin typeface="Palatino Linotype" panose="02040502050505030304" pitchFamily="18" charset="0"/>
              </a:rPr>
              <a:t>on clients or trusted component.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1B979CD-0EAB-C942-AD1F-443E5B3A8B68}"/>
              </a:ext>
            </a:extLst>
          </p:cNvPr>
          <p:cNvSpPr txBox="1">
            <a:spLocks/>
          </p:cNvSpPr>
          <p:nvPr/>
        </p:nvSpPr>
        <p:spPr bwMode="auto">
          <a:xfrm>
            <a:off x="886066" y="5183177"/>
            <a:ext cx="10515600" cy="5897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No reliance </a:t>
            </a:r>
            <a:r>
              <a:rPr lang="en-US" sz="2400" dirty="0">
                <a:latin typeface="Palatino Linotype" panose="02040502050505030304" pitchFamily="18" charset="0"/>
              </a:rPr>
              <a:t>on a twin-path design.</a:t>
            </a:r>
          </a:p>
        </p:txBody>
      </p:sp>
    </p:spTree>
    <p:extLst>
      <p:ext uri="{BB962C8B-B14F-4D97-AF65-F5344CB8AC3E}">
        <p14:creationId xmlns:p14="http://schemas.microsoft.com/office/powerpoint/2010/main" val="2646340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1" grpId="0"/>
      <p:bldP spid="45" grpId="0"/>
      <p:bldP spid="47" grpId="0"/>
      <p:bldP spid="58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0" y="276122"/>
            <a:ext cx="12192000" cy="71385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PoE vs Other Protocols 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AE4640-FCBF-FF4D-AF49-1698C533A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4" name="Picture 3" descr="A screenshot of a social media post with text and people in background&#10;&#10;Description automatically generated">
            <a:extLst>
              <a:ext uri="{FF2B5EF4-FFF2-40B4-BE49-F238E27FC236}">
                <a16:creationId xmlns:a16="http://schemas.microsoft.com/office/drawing/2014/main" id="{8D848DA3-482F-D947-A786-15A3D51D1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3567"/>
            <a:ext cx="12118312" cy="28508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A305A3-81A7-DD4D-A466-2D0C006E12D1}"/>
              </a:ext>
            </a:extLst>
          </p:cNvPr>
          <p:cNvSpPr/>
          <p:nvPr/>
        </p:nvSpPr>
        <p:spPr>
          <a:xfrm>
            <a:off x="73688" y="2850228"/>
            <a:ext cx="12044624" cy="436311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00891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E9DD523-E72C-4F0A-B911-7088F6779BD2}"/>
              </a:ext>
            </a:extLst>
          </p:cNvPr>
          <p:cNvCxnSpPr/>
          <p:nvPr/>
        </p:nvCxnSpPr>
        <p:spPr>
          <a:xfrm>
            <a:off x="2105373" y="3513579"/>
            <a:ext cx="92354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E23DFE-E49B-4B1E-AAA3-23F13BDD75AB}"/>
              </a:ext>
            </a:extLst>
          </p:cNvPr>
          <p:cNvCxnSpPr/>
          <p:nvPr/>
        </p:nvCxnSpPr>
        <p:spPr>
          <a:xfrm>
            <a:off x="2105373" y="2873499"/>
            <a:ext cx="92354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2D3B77-A768-4EEE-9BCA-84A95E7FAFBB}"/>
              </a:ext>
            </a:extLst>
          </p:cNvPr>
          <p:cNvCxnSpPr>
            <a:cxnSpLocks/>
          </p:cNvCxnSpPr>
          <p:nvPr/>
        </p:nvCxnSpPr>
        <p:spPr>
          <a:xfrm>
            <a:off x="2105373" y="2233419"/>
            <a:ext cx="923544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72E693-2240-4D3C-A0E6-91C19898C56A}"/>
              </a:ext>
            </a:extLst>
          </p:cNvPr>
          <p:cNvCxnSpPr/>
          <p:nvPr/>
        </p:nvCxnSpPr>
        <p:spPr>
          <a:xfrm>
            <a:off x="2105373" y="4153659"/>
            <a:ext cx="92354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C97B7DD-34EF-4637-88F5-24EE5AC5AC6D}"/>
              </a:ext>
            </a:extLst>
          </p:cNvPr>
          <p:cNvSpPr txBox="1"/>
          <p:nvPr/>
        </p:nvSpPr>
        <p:spPr>
          <a:xfrm>
            <a:off x="1125282" y="1417737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Client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90C065E-C6C3-413C-A169-7910FE867E39}"/>
              </a:ext>
            </a:extLst>
          </p:cNvPr>
          <p:cNvSpPr txBox="1"/>
          <p:nvPr/>
        </p:nvSpPr>
        <p:spPr>
          <a:xfrm>
            <a:off x="809816" y="2678709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2645A2-D313-4726-A58F-1D8015742594}"/>
              </a:ext>
            </a:extLst>
          </p:cNvPr>
          <p:cNvSpPr txBox="1"/>
          <p:nvPr/>
        </p:nvSpPr>
        <p:spPr>
          <a:xfrm>
            <a:off x="809816" y="3284876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F06917-2FD3-4A39-AB48-DAC1242C65A1}"/>
              </a:ext>
            </a:extLst>
          </p:cNvPr>
          <p:cNvSpPr txBox="1"/>
          <p:nvPr/>
        </p:nvSpPr>
        <p:spPr>
          <a:xfrm>
            <a:off x="643103" y="3888311"/>
            <a:ext cx="13853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Byzantine </a:t>
            </a:r>
          </a:p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E39DA5E-BE55-4EB4-BDA6-5B878E411EE0}"/>
              </a:ext>
            </a:extLst>
          </p:cNvPr>
          <p:cNvCxnSpPr>
            <a:cxnSpLocks/>
          </p:cNvCxnSpPr>
          <p:nvPr/>
        </p:nvCxnSpPr>
        <p:spPr>
          <a:xfrm>
            <a:off x="2105373" y="1598233"/>
            <a:ext cx="923544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CCD714-BDF9-4F5C-94A6-3BBA045FC967}"/>
              </a:ext>
            </a:extLst>
          </p:cNvPr>
          <p:cNvSpPr txBox="1"/>
          <p:nvPr/>
        </p:nvSpPr>
        <p:spPr>
          <a:xfrm>
            <a:off x="909595" y="2072542"/>
            <a:ext cx="1114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Primary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6BC0F34-820D-4C2A-BEFE-5BF244114584}"/>
              </a:ext>
            </a:extLst>
          </p:cNvPr>
          <p:cNvCxnSpPr>
            <a:cxnSpLocks/>
          </p:cNvCxnSpPr>
          <p:nvPr/>
        </p:nvCxnSpPr>
        <p:spPr>
          <a:xfrm>
            <a:off x="2345072" y="1611252"/>
            <a:ext cx="1813492" cy="60762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CD0A73A-2E79-4E44-9F6E-F36FD8B48CA9}"/>
              </a:ext>
            </a:extLst>
          </p:cNvPr>
          <p:cNvCxnSpPr>
            <a:cxnSpLocks/>
          </p:cNvCxnSpPr>
          <p:nvPr/>
        </p:nvCxnSpPr>
        <p:spPr>
          <a:xfrm>
            <a:off x="4163555" y="2240091"/>
            <a:ext cx="1839115" cy="623284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BD42B51-8F9D-45C3-944A-1592686212C1}"/>
              </a:ext>
            </a:extLst>
          </p:cNvPr>
          <p:cNvCxnSpPr>
            <a:cxnSpLocks/>
          </p:cNvCxnSpPr>
          <p:nvPr/>
        </p:nvCxnSpPr>
        <p:spPr>
          <a:xfrm>
            <a:off x="4163555" y="2240091"/>
            <a:ext cx="1849432" cy="128340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8C027FC-B2F3-40A7-94D2-A798972EDCEB}"/>
              </a:ext>
            </a:extLst>
          </p:cNvPr>
          <p:cNvCxnSpPr>
            <a:cxnSpLocks/>
          </p:cNvCxnSpPr>
          <p:nvPr/>
        </p:nvCxnSpPr>
        <p:spPr>
          <a:xfrm>
            <a:off x="4163555" y="2233419"/>
            <a:ext cx="1839115" cy="1934779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1CA3415-3178-4EAE-9D0A-7479DB8C7B51}"/>
              </a:ext>
            </a:extLst>
          </p:cNvPr>
          <p:cNvCxnSpPr/>
          <p:nvPr/>
        </p:nvCxnSpPr>
        <p:spPr>
          <a:xfrm>
            <a:off x="2334755" y="1598233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475AD6E-0583-45D6-A31B-34EA33F1E94E}"/>
              </a:ext>
            </a:extLst>
          </p:cNvPr>
          <p:cNvCxnSpPr/>
          <p:nvPr/>
        </p:nvCxnSpPr>
        <p:spPr>
          <a:xfrm>
            <a:off x="4163555" y="1612772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715428D-8EC1-491B-AB78-ACB734F889FC}"/>
              </a:ext>
            </a:extLst>
          </p:cNvPr>
          <p:cNvCxnSpPr>
            <a:cxnSpLocks/>
          </p:cNvCxnSpPr>
          <p:nvPr/>
        </p:nvCxnSpPr>
        <p:spPr>
          <a:xfrm>
            <a:off x="5992355" y="1612772"/>
            <a:ext cx="0" cy="254505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DBB58F4-D2BA-43C0-9D41-C37F9D6C4D40}"/>
              </a:ext>
            </a:extLst>
          </p:cNvPr>
          <p:cNvCxnSpPr/>
          <p:nvPr/>
        </p:nvCxnSpPr>
        <p:spPr>
          <a:xfrm>
            <a:off x="7821155" y="1602403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0D5DDB7-93D6-40CE-8621-501D000AB726}"/>
              </a:ext>
            </a:extLst>
          </p:cNvPr>
          <p:cNvCxnSpPr>
            <a:cxnSpLocks/>
          </p:cNvCxnSpPr>
          <p:nvPr/>
        </p:nvCxnSpPr>
        <p:spPr>
          <a:xfrm flipV="1">
            <a:off x="6000174" y="2226748"/>
            <a:ext cx="1820981" cy="6428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06097F36-C7B8-4EDB-B1F2-71172FEA1ECD}"/>
              </a:ext>
            </a:extLst>
          </p:cNvPr>
          <p:cNvCxnSpPr>
            <a:cxnSpLocks/>
          </p:cNvCxnSpPr>
          <p:nvPr/>
        </p:nvCxnSpPr>
        <p:spPr>
          <a:xfrm flipV="1">
            <a:off x="6002671" y="2240091"/>
            <a:ext cx="1818484" cy="12589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A9F84A5-14E3-4A40-99F2-8B474AF6CD5F}"/>
              </a:ext>
            </a:extLst>
          </p:cNvPr>
          <p:cNvCxnSpPr/>
          <p:nvPr/>
        </p:nvCxnSpPr>
        <p:spPr>
          <a:xfrm>
            <a:off x="9649955" y="1591617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9" name="TextBox 10278">
            <a:extLst>
              <a:ext uri="{FF2B5EF4-FFF2-40B4-BE49-F238E27FC236}">
                <a16:creationId xmlns:a16="http://schemas.microsoft.com/office/drawing/2014/main" id="{F576D0E9-02B3-4C2B-AF53-A02EB4FB92B0}"/>
              </a:ext>
            </a:extLst>
          </p:cNvPr>
          <p:cNvSpPr txBox="1"/>
          <p:nvPr/>
        </p:nvSpPr>
        <p:spPr>
          <a:xfrm>
            <a:off x="3367007" y="1616736"/>
            <a:ext cx="341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356F88A-B360-4268-8075-9121B8DAE908}"/>
              </a:ext>
            </a:extLst>
          </p:cNvPr>
          <p:cNvSpPr txBox="1"/>
          <p:nvPr/>
        </p:nvSpPr>
        <p:spPr>
          <a:xfrm>
            <a:off x="4399321" y="4159636"/>
            <a:ext cx="16001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Pre-Prepare 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DF78835-7EE2-4F1E-801B-77C9E2C5F771}"/>
              </a:ext>
            </a:extLst>
          </p:cNvPr>
          <p:cNvSpPr txBox="1"/>
          <p:nvPr/>
        </p:nvSpPr>
        <p:spPr>
          <a:xfrm>
            <a:off x="6508335" y="4165755"/>
            <a:ext cx="11352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Prepare 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E76775EF-B013-45C0-BFB3-6D545701E560}"/>
              </a:ext>
            </a:extLst>
          </p:cNvPr>
          <p:cNvSpPr txBox="1"/>
          <p:nvPr/>
        </p:nvSpPr>
        <p:spPr>
          <a:xfrm>
            <a:off x="8267450" y="4158889"/>
            <a:ext cx="976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Certify</a:t>
            </a:r>
          </a:p>
        </p:txBody>
      </p: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FC8446FA-2539-405D-A3C0-0A2D57D634AE}"/>
              </a:ext>
            </a:extLst>
          </p:cNvPr>
          <p:cNvCxnSpPr>
            <a:cxnSpLocks/>
          </p:cNvCxnSpPr>
          <p:nvPr/>
        </p:nvCxnSpPr>
        <p:spPr>
          <a:xfrm>
            <a:off x="7813335" y="2237995"/>
            <a:ext cx="1839115" cy="623284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25601470-9A63-4195-A62A-9821F1510129}"/>
              </a:ext>
            </a:extLst>
          </p:cNvPr>
          <p:cNvCxnSpPr>
            <a:cxnSpLocks/>
          </p:cNvCxnSpPr>
          <p:nvPr/>
        </p:nvCxnSpPr>
        <p:spPr>
          <a:xfrm>
            <a:off x="7813335" y="2237995"/>
            <a:ext cx="1839115" cy="1254300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321905C0-69BD-410D-B0DF-79CA276C5DBE}"/>
              </a:ext>
            </a:extLst>
          </p:cNvPr>
          <p:cNvCxnSpPr>
            <a:cxnSpLocks/>
          </p:cNvCxnSpPr>
          <p:nvPr/>
        </p:nvCxnSpPr>
        <p:spPr>
          <a:xfrm>
            <a:off x="7813335" y="2231323"/>
            <a:ext cx="1839115" cy="1934779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624CF6B7-A9ED-4527-868E-DB736FECF960}"/>
              </a:ext>
            </a:extLst>
          </p:cNvPr>
          <p:cNvCxnSpPr/>
          <p:nvPr/>
        </p:nvCxnSpPr>
        <p:spPr>
          <a:xfrm>
            <a:off x="11034255" y="1583566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1FA0661D-8352-4DA6-83CC-0397E92DCA17}"/>
              </a:ext>
            </a:extLst>
          </p:cNvPr>
          <p:cNvCxnSpPr>
            <a:cxnSpLocks/>
          </p:cNvCxnSpPr>
          <p:nvPr/>
        </p:nvCxnSpPr>
        <p:spPr>
          <a:xfrm flipV="1">
            <a:off x="9652450" y="1591618"/>
            <a:ext cx="1381805" cy="629825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8841B2CE-561A-4A26-9A02-3F02C42193E3}"/>
              </a:ext>
            </a:extLst>
          </p:cNvPr>
          <p:cNvCxnSpPr>
            <a:cxnSpLocks/>
          </p:cNvCxnSpPr>
          <p:nvPr/>
        </p:nvCxnSpPr>
        <p:spPr>
          <a:xfrm flipV="1">
            <a:off x="9660269" y="1591618"/>
            <a:ext cx="1373986" cy="1265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A057DA50-DC12-41E7-A76A-7D169980DC6B}"/>
              </a:ext>
            </a:extLst>
          </p:cNvPr>
          <p:cNvCxnSpPr>
            <a:cxnSpLocks/>
          </p:cNvCxnSpPr>
          <p:nvPr/>
        </p:nvCxnSpPr>
        <p:spPr>
          <a:xfrm flipV="1">
            <a:off x="9652450" y="1598208"/>
            <a:ext cx="1386797" cy="19019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213">
            <a:extLst>
              <a:ext uri="{FF2B5EF4-FFF2-40B4-BE49-F238E27FC236}">
                <a16:creationId xmlns:a16="http://schemas.microsoft.com/office/drawing/2014/main" id="{753A191B-379F-4DF5-A0E0-3A2084179345}"/>
              </a:ext>
            </a:extLst>
          </p:cNvPr>
          <p:cNvSpPr txBox="1"/>
          <p:nvPr/>
        </p:nvSpPr>
        <p:spPr>
          <a:xfrm>
            <a:off x="9882177" y="4157886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Reply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78A24826-2C0B-4A31-B001-496F0ED9E09D}"/>
              </a:ext>
            </a:extLst>
          </p:cNvPr>
          <p:cNvSpPr txBox="1"/>
          <p:nvPr/>
        </p:nvSpPr>
        <p:spPr>
          <a:xfrm>
            <a:off x="2744950" y="4166018"/>
            <a:ext cx="10935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Client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Request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00A18DD-E67D-144D-960F-78384108D77D}"/>
              </a:ext>
            </a:extLst>
          </p:cNvPr>
          <p:cNvSpPr/>
          <p:nvPr/>
        </p:nvSpPr>
        <p:spPr>
          <a:xfrm>
            <a:off x="2180496" y="1502699"/>
            <a:ext cx="247888" cy="19637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CAA780C4-A639-C242-96AB-DC47BCB6E2AF}"/>
              </a:ext>
            </a:extLst>
          </p:cNvPr>
          <p:cNvSpPr/>
          <p:nvPr/>
        </p:nvSpPr>
        <p:spPr>
          <a:xfrm>
            <a:off x="2180496" y="2114726"/>
            <a:ext cx="247888" cy="196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B975397-F55F-1740-AF78-0B3BBFCF0FF3}"/>
              </a:ext>
            </a:extLst>
          </p:cNvPr>
          <p:cNvSpPr/>
          <p:nvPr/>
        </p:nvSpPr>
        <p:spPr>
          <a:xfrm>
            <a:off x="2180496" y="2749912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2DA64FF-C5BB-6949-9C6B-971C75D3659B}"/>
              </a:ext>
            </a:extLst>
          </p:cNvPr>
          <p:cNvSpPr/>
          <p:nvPr/>
        </p:nvSpPr>
        <p:spPr>
          <a:xfrm>
            <a:off x="2180496" y="3408721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A9B349-1E80-0F4B-9165-F395E6E3C3F6}"/>
              </a:ext>
            </a:extLst>
          </p:cNvPr>
          <p:cNvSpPr/>
          <p:nvPr/>
        </p:nvSpPr>
        <p:spPr>
          <a:xfrm>
            <a:off x="2180496" y="4036880"/>
            <a:ext cx="247888" cy="196373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C9A184-9AEE-3942-B489-F30DF98B9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C0B53ADB-8E97-264A-B7FC-751DB95DA5A3}"/>
              </a:ext>
            </a:extLst>
          </p:cNvPr>
          <p:cNvSpPr txBox="1">
            <a:spLocks/>
          </p:cNvSpPr>
          <p:nvPr/>
        </p:nvSpPr>
        <p:spPr bwMode="auto">
          <a:xfrm>
            <a:off x="0" y="323739"/>
            <a:ext cx="12192000" cy="7138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Proof-of-Execution (PoE)</a:t>
            </a:r>
            <a:endParaRPr lang="en-US" altLang="en-US" b="1" dirty="0">
              <a:latin typeface="Palatino Linotype" panose="02040502050505030304" pitchFamily="18" charset="0"/>
            </a:endParaRP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0DB6A742-0646-E841-9EDD-4F7101631EFE}"/>
              </a:ext>
            </a:extLst>
          </p:cNvPr>
          <p:cNvSpPr txBox="1">
            <a:spLocks/>
          </p:cNvSpPr>
          <p:nvPr/>
        </p:nvSpPr>
        <p:spPr bwMode="auto">
          <a:xfrm>
            <a:off x="897836" y="5445924"/>
            <a:ext cx="10515600" cy="5066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sz="24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n = 4 replicas and f &lt;= 1</a:t>
            </a:r>
            <a:endParaRPr lang="en-US" altLang="en-US" sz="24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BF0DB6B-00C8-DC4C-8D03-3FF4CD9F85A2}"/>
              </a:ext>
            </a:extLst>
          </p:cNvPr>
          <p:cNvGrpSpPr/>
          <p:nvPr/>
        </p:nvGrpSpPr>
        <p:grpSpPr>
          <a:xfrm>
            <a:off x="8852975" y="1709900"/>
            <a:ext cx="1554164" cy="3599982"/>
            <a:chOff x="8852975" y="1630388"/>
            <a:chExt cx="1554164" cy="3599982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DF636A6-BC14-1E4C-B04B-C95F1151DA51}"/>
                </a:ext>
              </a:extLst>
            </p:cNvPr>
            <p:cNvSpPr/>
            <p:nvPr/>
          </p:nvSpPr>
          <p:spPr>
            <a:xfrm>
              <a:off x="9457323" y="1630388"/>
              <a:ext cx="345469" cy="2597766"/>
            </a:xfrm>
            <a:prstGeom prst="ellipse">
              <a:avLst/>
            </a:prstGeom>
            <a:noFill/>
            <a:ln w="412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A61726B2-47E9-7746-9D39-BC31E06135E9}"/>
                </a:ext>
              </a:extLst>
            </p:cNvPr>
            <p:cNvCxnSpPr>
              <a:stCxn id="55" idx="4"/>
            </p:cNvCxnSpPr>
            <p:nvPr/>
          </p:nvCxnSpPr>
          <p:spPr>
            <a:xfrm flipH="1">
              <a:off x="9630057" y="4228154"/>
              <a:ext cx="1" cy="489620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itle 1">
              <a:extLst>
                <a:ext uri="{FF2B5EF4-FFF2-40B4-BE49-F238E27FC236}">
                  <a16:creationId xmlns:a16="http://schemas.microsoft.com/office/drawing/2014/main" id="{D52423B0-C83B-3747-A650-560271292BC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852975" y="4723693"/>
              <a:ext cx="1554164" cy="506677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="" xmlns:ma14="http://schemas.microsoft.com/office/mac/drawingml/2011/main" val="1"/>
              </a:ex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1pPr>
              <a:lvl2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2pPr>
              <a:lvl3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3pPr>
              <a:lvl4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4pPr>
              <a:lvl5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5pPr>
              <a:lvl6pPr marL="4572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6pPr>
              <a:lvl7pPr marL="9144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7pPr>
              <a:lvl8pPr marL="13716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8pPr>
              <a:lvl9pPr marL="18288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sz="2400" dirty="0">
                  <a:solidFill>
                    <a:srgbClr val="002060"/>
                  </a:solidFill>
                  <a:latin typeface="Palatino Linotype" panose="02040502050505030304" pitchFamily="18" charset="0"/>
                  <a:cs typeface="Times New Roman" panose="02020603050405020304" pitchFamily="18" charset="0"/>
                </a:rPr>
                <a:t>Execute</a:t>
              </a:r>
              <a:endParaRPr lang="en-US" altLang="en-US" sz="2400" dirty="0">
                <a:solidFill>
                  <a:srgbClr val="002060"/>
                </a:solidFill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34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79" grpId="0"/>
      <p:bldP spid="168" grpId="0"/>
      <p:bldP spid="169" grpId="0"/>
      <p:bldP spid="170" grpId="0"/>
      <p:bldP spid="214" grpId="0"/>
      <p:bldP spid="215" grpId="0"/>
      <p:bldP spid="5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914400" y="557475"/>
            <a:ext cx="10515600" cy="71385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PoE View Change Protocol</a:t>
            </a:r>
            <a:r>
              <a:rPr lang="en-US" dirty="0">
                <a:latin typeface="Palatino Linotype" panose="02040502050505030304" pitchFamily="18" charset="0"/>
              </a:rPr>
              <a:t> 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E9DD523-E72C-4F0A-B911-7088F6779BD2}"/>
              </a:ext>
            </a:extLst>
          </p:cNvPr>
          <p:cNvCxnSpPr/>
          <p:nvPr/>
        </p:nvCxnSpPr>
        <p:spPr>
          <a:xfrm>
            <a:off x="2292373" y="3877739"/>
            <a:ext cx="87782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E23DFE-E49B-4B1E-AAA3-23F13BDD75AB}"/>
              </a:ext>
            </a:extLst>
          </p:cNvPr>
          <p:cNvCxnSpPr/>
          <p:nvPr/>
        </p:nvCxnSpPr>
        <p:spPr>
          <a:xfrm>
            <a:off x="2292373" y="3237659"/>
            <a:ext cx="87782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2D3B77-A768-4EEE-9BCA-84A95E7FAFBB}"/>
              </a:ext>
            </a:extLst>
          </p:cNvPr>
          <p:cNvCxnSpPr>
            <a:cxnSpLocks/>
          </p:cNvCxnSpPr>
          <p:nvPr/>
        </p:nvCxnSpPr>
        <p:spPr>
          <a:xfrm>
            <a:off x="2292373" y="2597579"/>
            <a:ext cx="877824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72E693-2240-4D3C-A0E6-91C19898C56A}"/>
              </a:ext>
            </a:extLst>
          </p:cNvPr>
          <p:cNvCxnSpPr/>
          <p:nvPr/>
        </p:nvCxnSpPr>
        <p:spPr>
          <a:xfrm>
            <a:off x="2292373" y="4517819"/>
            <a:ext cx="87782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90C065E-C6C3-413C-A169-7910FE867E39}"/>
              </a:ext>
            </a:extLst>
          </p:cNvPr>
          <p:cNvSpPr txBox="1"/>
          <p:nvPr/>
        </p:nvSpPr>
        <p:spPr>
          <a:xfrm>
            <a:off x="1054810" y="3008792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2645A2-D313-4726-A58F-1D8015742594}"/>
              </a:ext>
            </a:extLst>
          </p:cNvPr>
          <p:cNvSpPr txBox="1"/>
          <p:nvPr/>
        </p:nvSpPr>
        <p:spPr>
          <a:xfrm>
            <a:off x="1054810" y="3614959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F06917-2FD3-4A39-AB48-DAC1242C65A1}"/>
              </a:ext>
            </a:extLst>
          </p:cNvPr>
          <p:cNvSpPr txBox="1"/>
          <p:nvPr/>
        </p:nvSpPr>
        <p:spPr>
          <a:xfrm>
            <a:off x="0" y="4299076"/>
            <a:ext cx="23150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Byzantine Primary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CCD714-BDF9-4F5C-94A6-3BBA045FC967}"/>
              </a:ext>
            </a:extLst>
          </p:cNvPr>
          <p:cNvSpPr txBox="1"/>
          <p:nvPr/>
        </p:nvSpPr>
        <p:spPr>
          <a:xfrm>
            <a:off x="540640" y="2402625"/>
            <a:ext cx="17283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New Primary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CD0A73A-2E79-4E44-9F6E-F36FD8B48CA9}"/>
              </a:ext>
            </a:extLst>
          </p:cNvPr>
          <p:cNvCxnSpPr>
            <a:cxnSpLocks/>
          </p:cNvCxnSpPr>
          <p:nvPr/>
        </p:nvCxnSpPr>
        <p:spPr>
          <a:xfrm>
            <a:off x="2538838" y="2604251"/>
            <a:ext cx="2894724" cy="6134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BD42B51-8F9D-45C3-944A-1592686212C1}"/>
              </a:ext>
            </a:extLst>
          </p:cNvPr>
          <p:cNvCxnSpPr>
            <a:cxnSpLocks/>
          </p:cNvCxnSpPr>
          <p:nvPr/>
        </p:nvCxnSpPr>
        <p:spPr>
          <a:xfrm>
            <a:off x="2538838" y="2604251"/>
            <a:ext cx="2873740" cy="12452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8C027FC-B2F3-40A7-94D2-A798972EDCEB}"/>
              </a:ext>
            </a:extLst>
          </p:cNvPr>
          <p:cNvCxnSpPr>
            <a:cxnSpLocks/>
          </p:cNvCxnSpPr>
          <p:nvPr/>
        </p:nvCxnSpPr>
        <p:spPr>
          <a:xfrm>
            <a:off x="2516762" y="2590908"/>
            <a:ext cx="2950491" cy="186579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1CA3415-3178-4EAE-9D0A-7479DB8C7B51}"/>
              </a:ext>
            </a:extLst>
          </p:cNvPr>
          <p:cNvCxnSpPr>
            <a:cxnSpLocks/>
          </p:cNvCxnSpPr>
          <p:nvPr/>
        </p:nvCxnSpPr>
        <p:spPr>
          <a:xfrm>
            <a:off x="2521755" y="2587939"/>
            <a:ext cx="0" cy="192691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475AD6E-0583-45D6-A31B-34EA33F1E94E}"/>
              </a:ext>
            </a:extLst>
          </p:cNvPr>
          <p:cNvCxnSpPr>
            <a:cxnSpLocks/>
          </p:cNvCxnSpPr>
          <p:nvPr/>
        </p:nvCxnSpPr>
        <p:spPr>
          <a:xfrm>
            <a:off x="5443878" y="2587939"/>
            <a:ext cx="0" cy="1934779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715428D-8EC1-491B-AB78-ACB734F889FC}"/>
              </a:ext>
            </a:extLst>
          </p:cNvPr>
          <p:cNvCxnSpPr>
            <a:cxnSpLocks/>
          </p:cNvCxnSpPr>
          <p:nvPr/>
        </p:nvCxnSpPr>
        <p:spPr>
          <a:xfrm flipH="1">
            <a:off x="7932857" y="2587939"/>
            <a:ext cx="0" cy="1917738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DBB58F4-D2BA-43C0-9D41-C37F9D6C4D40}"/>
              </a:ext>
            </a:extLst>
          </p:cNvPr>
          <p:cNvCxnSpPr>
            <a:cxnSpLocks/>
          </p:cNvCxnSpPr>
          <p:nvPr/>
        </p:nvCxnSpPr>
        <p:spPr>
          <a:xfrm flipH="1">
            <a:off x="10210816" y="2587939"/>
            <a:ext cx="0" cy="1917738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0D5DDB7-93D6-40CE-8621-501D000AB726}"/>
              </a:ext>
            </a:extLst>
          </p:cNvPr>
          <p:cNvCxnSpPr>
            <a:cxnSpLocks/>
          </p:cNvCxnSpPr>
          <p:nvPr/>
        </p:nvCxnSpPr>
        <p:spPr>
          <a:xfrm>
            <a:off x="2538838" y="3247301"/>
            <a:ext cx="2772921" cy="6022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7FD82366-6A64-46E4-A550-0EDD3F55675F}"/>
              </a:ext>
            </a:extLst>
          </p:cNvPr>
          <p:cNvCxnSpPr>
            <a:cxnSpLocks/>
          </p:cNvCxnSpPr>
          <p:nvPr/>
        </p:nvCxnSpPr>
        <p:spPr>
          <a:xfrm>
            <a:off x="5460953" y="3892873"/>
            <a:ext cx="2463344" cy="5987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0181AD57-3858-4983-899F-C4E709471A59}"/>
              </a:ext>
            </a:extLst>
          </p:cNvPr>
          <p:cNvCxnSpPr>
            <a:cxnSpLocks/>
          </p:cNvCxnSpPr>
          <p:nvPr/>
        </p:nvCxnSpPr>
        <p:spPr>
          <a:xfrm flipV="1">
            <a:off x="5471269" y="2634203"/>
            <a:ext cx="2438213" cy="12396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C356F88A-B360-4268-8075-9121B8DAE908}"/>
              </a:ext>
            </a:extLst>
          </p:cNvPr>
          <p:cNvSpPr txBox="1"/>
          <p:nvPr/>
        </p:nvSpPr>
        <p:spPr>
          <a:xfrm>
            <a:off x="2520105" y="4540726"/>
            <a:ext cx="2815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View Change Request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DF78835-7EE2-4F1E-801B-77C9E2C5F771}"/>
              </a:ext>
            </a:extLst>
          </p:cNvPr>
          <p:cNvSpPr txBox="1"/>
          <p:nvPr/>
        </p:nvSpPr>
        <p:spPr>
          <a:xfrm>
            <a:off x="5413931" y="4527314"/>
            <a:ext cx="26104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Join after Receiving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f+1 VC requests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02623FC-5DDB-44A2-8C8C-B80B4E58247C}"/>
              </a:ext>
            </a:extLst>
          </p:cNvPr>
          <p:cNvCxnSpPr>
            <a:cxnSpLocks/>
          </p:cNvCxnSpPr>
          <p:nvPr/>
        </p:nvCxnSpPr>
        <p:spPr>
          <a:xfrm flipV="1">
            <a:off x="2533845" y="2634203"/>
            <a:ext cx="2882643" cy="593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B8D7CF1-72AA-4CED-8CEE-DECA912CAA5C}"/>
              </a:ext>
            </a:extLst>
          </p:cNvPr>
          <p:cNvCxnSpPr>
            <a:cxnSpLocks/>
          </p:cNvCxnSpPr>
          <p:nvPr/>
        </p:nvCxnSpPr>
        <p:spPr>
          <a:xfrm>
            <a:off x="2538838" y="3247300"/>
            <a:ext cx="2905040" cy="12356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29A0B0B-5C30-45C8-8DDE-9FA45D08702F}"/>
              </a:ext>
            </a:extLst>
          </p:cNvPr>
          <p:cNvCxnSpPr>
            <a:cxnSpLocks/>
          </p:cNvCxnSpPr>
          <p:nvPr/>
        </p:nvCxnSpPr>
        <p:spPr>
          <a:xfrm flipV="1">
            <a:off x="5450637" y="3232761"/>
            <a:ext cx="2476659" cy="6509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BD2819B-C547-4C49-92C9-AD64B34E2C09}"/>
              </a:ext>
            </a:extLst>
          </p:cNvPr>
          <p:cNvCxnSpPr>
            <a:cxnSpLocks/>
          </p:cNvCxnSpPr>
          <p:nvPr/>
        </p:nvCxnSpPr>
        <p:spPr>
          <a:xfrm>
            <a:off x="7950672" y="2604251"/>
            <a:ext cx="2236768" cy="61114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98DFFD3-0817-434E-ADD7-1A84E561BE18}"/>
              </a:ext>
            </a:extLst>
          </p:cNvPr>
          <p:cNvCxnSpPr>
            <a:cxnSpLocks/>
          </p:cNvCxnSpPr>
          <p:nvPr/>
        </p:nvCxnSpPr>
        <p:spPr>
          <a:xfrm>
            <a:off x="7950672" y="2604251"/>
            <a:ext cx="2254582" cy="12229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D8520E3-9B7E-458C-BF09-E24CB55B7594}"/>
              </a:ext>
            </a:extLst>
          </p:cNvPr>
          <p:cNvCxnSpPr>
            <a:cxnSpLocks/>
          </p:cNvCxnSpPr>
          <p:nvPr/>
        </p:nvCxnSpPr>
        <p:spPr>
          <a:xfrm>
            <a:off x="7928596" y="2590908"/>
            <a:ext cx="2258844" cy="186579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8DBB4C1D-1A39-49EB-8B26-FEEF54D8E915}"/>
              </a:ext>
            </a:extLst>
          </p:cNvPr>
          <p:cNvSpPr txBox="1"/>
          <p:nvPr/>
        </p:nvSpPr>
        <p:spPr>
          <a:xfrm>
            <a:off x="8333908" y="4507658"/>
            <a:ext cx="13902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New View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Propose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99581DE-08E4-499A-A4EA-A455520A8E96}"/>
              </a:ext>
            </a:extLst>
          </p:cNvPr>
          <p:cNvSpPr txBox="1"/>
          <p:nvPr/>
        </p:nvSpPr>
        <p:spPr>
          <a:xfrm>
            <a:off x="10174521" y="4527755"/>
            <a:ext cx="13902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Enter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New View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E12967D0-4D83-4B49-B64A-B2FD6B708916}"/>
              </a:ext>
            </a:extLst>
          </p:cNvPr>
          <p:cNvSpPr/>
          <p:nvPr/>
        </p:nvSpPr>
        <p:spPr>
          <a:xfrm>
            <a:off x="2405987" y="2483765"/>
            <a:ext cx="247888" cy="196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185ED04-66D9-6848-A076-761607025954}"/>
              </a:ext>
            </a:extLst>
          </p:cNvPr>
          <p:cNvSpPr/>
          <p:nvPr/>
        </p:nvSpPr>
        <p:spPr>
          <a:xfrm>
            <a:off x="2399757" y="3128993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F3DF3DE8-F11B-1846-AC12-73962F3AE2E6}"/>
              </a:ext>
            </a:extLst>
          </p:cNvPr>
          <p:cNvSpPr/>
          <p:nvPr/>
        </p:nvSpPr>
        <p:spPr>
          <a:xfrm>
            <a:off x="2405987" y="3779908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CC31EAF4-2045-AB47-8A78-06BCB25931A5}"/>
              </a:ext>
            </a:extLst>
          </p:cNvPr>
          <p:cNvSpPr/>
          <p:nvPr/>
        </p:nvSpPr>
        <p:spPr>
          <a:xfrm>
            <a:off x="2399757" y="4409990"/>
            <a:ext cx="247888" cy="19637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CE3FA3-CF1D-6042-A8F4-5C40A620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47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/>
      <p:bldP spid="169" grpId="0"/>
      <p:bldP spid="95" grpId="0"/>
      <p:bldP spid="1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838200" y="180975"/>
            <a:ext cx="10515600" cy="71385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PoE Scalability under Single Failure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E50FDD-9C83-6245-97B5-29D581E13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83A38B02-AA51-D044-8FAB-B8BC2BE40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4120"/>
            <a:ext cx="12192000" cy="41097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C0E466-8CCE-774B-9EB7-D5BD710B8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3343" y="5615539"/>
            <a:ext cx="5841431" cy="40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590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810267-75B5-5040-B223-144F51ABB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561760BA-643E-F046-ADA9-885AA8210D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70916" y="4198876"/>
            <a:ext cx="1625782" cy="1701985"/>
          </a:xfrm>
          <a:prstGeom prst="rect">
            <a:avLst/>
          </a:prstGeom>
        </p:spPr>
      </p:pic>
      <p:pic>
        <p:nvPicPr>
          <p:cNvPr id="8" name="Graphic 7" descr="Database">
            <a:extLst>
              <a:ext uri="{FF2B5EF4-FFF2-40B4-BE49-F238E27FC236}">
                <a16:creationId xmlns:a16="http://schemas.microsoft.com/office/drawing/2014/main" id="{11E0C143-8BDA-0E45-BA42-328A03BE65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31161" y="2109980"/>
            <a:ext cx="1625782" cy="1701985"/>
          </a:xfrm>
          <a:prstGeom prst="rect">
            <a:avLst/>
          </a:prstGeom>
        </p:spPr>
      </p:pic>
      <p:pic>
        <p:nvPicPr>
          <p:cNvPr id="9" name="Graphic 8" descr="Database">
            <a:extLst>
              <a:ext uri="{FF2B5EF4-FFF2-40B4-BE49-F238E27FC236}">
                <a16:creationId xmlns:a16="http://schemas.microsoft.com/office/drawing/2014/main" id="{C5412245-0E7F-F84A-84F8-7D1D2C5A1B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92972" y="4080256"/>
            <a:ext cx="1625782" cy="1701985"/>
          </a:xfrm>
          <a:prstGeom prst="rect">
            <a:avLst/>
          </a:prstGeom>
        </p:spPr>
      </p:pic>
      <p:pic>
        <p:nvPicPr>
          <p:cNvPr id="10" name="Graphic 9" descr="Database">
            <a:extLst>
              <a:ext uri="{FF2B5EF4-FFF2-40B4-BE49-F238E27FC236}">
                <a16:creationId xmlns:a16="http://schemas.microsoft.com/office/drawing/2014/main" id="{1A792377-D435-EC4C-A641-617EFEDFF8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39760" y="2139734"/>
            <a:ext cx="1625782" cy="1701985"/>
          </a:xfrm>
          <a:prstGeom prst="rect">
            <a:avLst/>
          </a:prstGeom>
        </p:spPr>
      </p:pic>
      <p:pic>
        <p:nvPicPr>
          <p:cNvPr id="11" name="Graphic 10" descr="Envelope">
            <a:extLst>
              <a:ext uri="{FF2B5EF4-FFF2-40B4-BE49-F238E27FC236}">
                <a16:creationId xmlns:a16="http://schemas.microsoft.com/office/drawing/2014/main" id="{B8ECE97B-1D4D-144F-939B-AF02BDAA05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02304" y="4592699"/>
            <a:ext cx="914400" cy="914400"/>
          </a:xfrm>
          <a:prstGeom prst="rect">
            <a:avLst/>
          </a:prstGeom>
        </p:spPr>
      </p:pic>
      <p:pic>
        <p:nvPicPr>
          <p:cNvPr id="12" name="Graphic 11" descr="Envelope">
            <a:extLst>
              <a:ext uri="{FF2B5EF4-FFF2-40B4-BE49-F238E27FC236}">
                <a16:creationId xmlns:a16="http://schemas.microsoft.com/office/drawing/2014/main" id="{78000259-8D81-5D48-9017-4FAA69F980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07496" y="4595363"/>
            <a:ext cx="914400" cy="914400"/>
          </a:xfrm>
          <a:prstGeom prst="rect">
            <a:avLst/>
          </a:prstGeom>
        </p:spPr>
      </p:pic>
      <p:pic>
        <p:nvPicPr>
          <p:cNvPr id="13" name="Graphic 12" descr="Envelope">
            <a:extLst>
              <a:ext uri="{FF2B5EF4-FFF2-40B4-BE49-F238E27FC236}">
                <a16:creationId xmlns:a16="http://schemas.microsoft.com/office/drawing/2014/main" id="{A293114E-344D-ED41-8005-11093DECFD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296907" y="4595360"/>
            <a:ext cx="914400" cy="91440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EAC7D1F-041B-2449-82E1-EF69BC8AD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44140"/>
            <a:ext cx="10515600" cy="1235723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At the core of </a:t>
            </a:r>
            <a:r>
              <a:rPr lang="en-US" sz="3200" b="1" i="1" dirty="0">
                <a:solidFill>
                  <a:schemeClr val="accent1">
                    <a:lumMod val="75000"/>
                  </a:schemeClr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any</a:t>
            </a:r>
            <a:r>
              <a:rPr lang="en-US" sz="32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Blockchain application is a Byzantine Fault-Tolerant (BFT) consensus protocol.</a:t>
            </a:r>
            <a:endParaRPr lang="en-US" altLang="en-US" sz="32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1561B8A-2B4B-A441-9A99-9C2566047FFE}"/>
              </a:ext>
            </a:extLst>
          </p:cNvPr>
          <p:cNvGrpSpPr/>
          <p:nvPr/>
        </p:nvGrpSpPr>
        <p:grpSpPr>
          <a:xfrm>
            <a:off x="2861862" y="3080151"/>
            <a:ext cx="2300902" cy="1523135"/>
            <a:chOff x="766816" y="1730318"/>
            <a:chExt cx="2300902" cy="1523135"/>
          </a:xfrm>
        </p:grpSpPr>
        <p:pic>
          <p:nvPicPr>
            <p:cNvPr id="17" name="Graphic 16" descr="Thought bubble">
              <a:extLst>
                <a:ext uri="{FF2B5EF4-FFF2-40B4-BE49-F238E27FC236}">
                  <a16:creationId xmlns:a16="http://schemas.microsoft.com/office/drawing/2014/main" id="{1626166A-52E9-C647-BD5A-8712B99CB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66816" y="1730318"/>
              <a:ext cx="2300902" cy="1523135"/>
            </a:xfrm>
            <a:prstGeom prst="rect">
              <a:avLst/>
            </a:prstGeom>
          </p:spPr>
        </p:pic>
        <p:sp>
          <p:nvSpPr>
            <p:cNvPr id="18" name="Content Placeholder 4">
              <a:extLst>
                <a:ext uri="{FF2B5EF4-FFF2-40B4-BE49-F238E27FC236}">
                  <a16:creationId xmlns:a16="http://schemas.microsoft.com/office/drawing/2014/main" id="{0A3F71A3-B17C-2B41-B50A-364C731E4D4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92869" y="1940062"/>
              <a:ext cx="1848796" cy="589777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:ma14="http://schemas.microsoft.com/office/mac/drawingml/2011/main" xmlns="" val="1"/>
              </a:ex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 marL="228600" indent="-228600" algn="l" rtl="0" eaLnBrk="1" fontAlgn="base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buFont typeface="Arial" charset="0"/>
                <a:buNone/>
              </a:pPr>
              <a:r>
                <a:rPr lang="en-US" sz="24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Order </a:t>
              </a:r>
              <a:r>
                <a:rPr lang="en-US" sz="2400" dirty="0" err="1">
                  <a:latin typeface="Palatino Linotype" panose="02040502050505030304" pitchFamily="18" charset="0"/>
                  <a:cs typeface="Times New Roman" panose="02020603050405020304" pitchFamily="18" charset="0"/>
                </a:rPr>
                <a:t>Txn</a:t>
              </a:r>
              <a:endParaRPr lang="en-US" sz="2400" dirty="0"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E8FD490-CF32-E245-BEA2-9F5A00EBD72A}"/>
              </a:ext>
            </a:extLst>
          </p:cNvPr>
          <p:cNvGrpSpPr/>
          <p:nvPr/>
        </p:nvGrpSpPr>
        <p:grpSpPr>
          <a:xfrm>
            <a:off x="6391193" y="1399342"/>
            <a:ext cx="2300902" cy="1523135"/>
            <a:chOff x="588671" y="1207773"/>
            <a:chExt cx="2300902" cy="1523135"/>
          </a:xfrm>
        </p:grpSpPr>
        <p:pic>
          <p:nvPicPr>
            <p:cNvPr id="20" name="Graphic 19" descr="Thought bubble">
              <a:extLst>
                <a:ext uri="{FF2B5EF4-FFF2-40B4-BE49-F238E27FC236}">
                  <a16:creationId xmlns:a16="http://schemas.microsoft.com/office/drawing/2014/main" id="{93FE36D6-C5D9-3C47-989A-4CA9D1E12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88671" y="1207773"/>
              <a:ext cx="2300902" cy="1523135"/>
            </a:xfrm>
            <a:prstGeom prst="rect">
              <a:avLst/>
            </a:prstGeom>
          </p:spPr>
        </p:pic>
        <p:sp>
          <p:nvSpPr>
            <p:cNvPr id="21" name="Content Placeholder 4">
              <a:extLst>
                <a:ext uri="{FF2B5EF4-FFF2-40B4-BE49-F238E27FC236}">
                  <a16:creationId xmlns:a16="http://schemas.microsoft.com/office/drawing/2014/main" id="{D52442F0-91AC-A145-854D-C5753E3BEDE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90881" y="1423911"/>
              <a:ext cx="1219420" cy="589777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:ma14="http://schemas.microsoft.com/office/mac/drawingml/2011/main" xmlns="" val="1"/>
              </a:ex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 marL="228600" indent="-228600" algn="l" rtl="0" eaLnBrk="1" fontAlgn="base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buFont typeface="Arial" charset="0"/>
                <a:buNone/>
              </a:pPr>
              <a:r>
                <a:rPr lang="en-US" sz="24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OK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E26FF8-F6B8-E340-98A7-66E3CB49F236}"/>
              </a:ext>
            </a:extLst>
          </p:cNvPr>
          <p:cNvGrpSpPr/>
          <p:nvPr/>
        </p:nvGrpSpPr>
        <p:grpSpPr>
          <a:xfrm>
            <a:off x="9239253" y="1543727"/>
            <a:ext cx="2300902" cy="1523135"/>
            <a:chOff x="588671" y="1207773"/>
            <a:chExt cx="2300902" cy="1523135"/>
          </a:xfrm>
        </p:grpSpPr>
        <p:pic>
          <p:nvPicPr>
            <p:cNvPr id="23" name="Graphic 22" descr="Thought bubble">
              <a:extLst>
                <a:ext uri="{FF2B5EF4-FFF2-40B4-BE49-F238E27FC236}">
                  <a16:creationId xmlns:a16="http://schemas.microsoft.com/office/drawing/2014/main" id="{7A951787-EAEC-D94C-ACF1-B58339F60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88671" y="1207773"/>
              <a:ext cx="2300902" cy="1523135"/>
            </a:xfrm>
            <a:prstGeom prst="rect">
              <a:avLst/>
            </a:prstGeom>
          </p:spPr>
        </p:pic>
        <p:sp>
          <p:nvSpPr>
            <p:cNvPr id="24" name="Content Placeholder 4">
              <a:extLst>
                <a:ext uri="{FF2B5EF4-FFF2-40B4-BE49-F238E27FC236}">
                  <a16:creationId xmlns:a16="http://schemas.microsoft.com/office/drawing/2014/main" id="{A5EF3F4B-5204-A24B-A821-EB1ACFD4A53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90881" y="1423911"/>
              <a:ext cx="1219420" cy="589777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:ma14="http://schemas.microsoft.com/office/mac/drawingml/2011/main" xmlns="" val="1"/>
              </a:ex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 marL="228600" indent="-228600" algn="l" rtl="0" eaLnBrk="1" fontAlgn="base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buFont typeface="Arial" charset="0"/>
                <a:buNone/>
              </a:pPr>
              <a:r>
                <a:rPr lang="en-US" sz="24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OK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769FEF1-83BC-7147-B703-803059D61AB7}"/>
              </a:ext>
            </a:extLst>
          </p:cNvPr>
          <p:cNvGrpSpPr/>
          <p:nvPr/>
        </p:nvGrpSpPr>
        <p:grpSpPr>
          <a:xfrm>
            <a:off x="9314926" y="3633115"/>
            <a:ext cx="2300902" cy="1523135"/>
            <a:chOff x="588671" y="1207773"/>
            <a:chExt cx="2300902" cy="1523135"/>
          </a:xfrm>
        </p:grpSpPr>
        <p:pic>
          <p:nvPicPr>
            <p:cNvPr id="26" name="Graphic 25" descr="Thought bubble">
              <a:extLst>
                <a:ext uri="{FF2B5EF4-FFF2-40B4-BE49-F238E27FC236}">
                  <a16:creationId xmlns:a16="http://schemas.microsoft.com/office/drawing/2014/main" id="{63E27E9D-124D-5B45-AD80-7B3B81FBC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88671" y="1207773"/>
              <a:ext cx="2300902" cy="1523135"/>
            </a:xfrm>
            <a:prstGeom prst="rect">
              <a:avLst/>
            </a:prstGeom>
          </p:spPr>
        </p:pic>
        <p:sp>
          <p:nvSpPr>
            <p:cNvPr id="27" name="Content Placeholder 4">
              <a:extLst>
                <a:ext uri="{FF2B5EF4-FFF2-40B4-BE49-F238E27FC236}">
                  <a16:creationId xmlns:a16="http://schemas.microsoft.com/office/drawing/2014/main" id="{20622657-7A82-C347-9F00-1C9E9A80C01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90881" y="1423911"/>
              <a:ext cx="1219420" cy="589777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:ma14="http://schemas.microsoft.com/office/mac/drawingml/2011/main" xmlns="" val="1"/>
              </a:ex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lvl1pPr marL="228600" indent="-228600" algn="l" rtl="0" eaLnBrk="1" fontAlgn="base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buFont typeface="Arial" charset="0"/>
                <a:buNone/>
              </a:pPr>
              <a:r>
                <a:rPr lang="en-US" sz="24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OK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4906023D-0251-C840-815B-70A84F45BC9F}"/>
              </a:ext>
            </a:extLst>
          </p:cNvPr>
          <p:cNvSpPr txBox="1"/>
          <p:nvPr/>
        </p:nvSpPr>
        <p:spPr>
          <a:xfrm>
            <a:off x="7712765" y="53671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553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0" presetClass="path" presetSubtype="0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2904 -0.00162 L 0.19102 -0.20648 " pathEditMode="relative" ptsTypes="AA">
                                      <p:cBhvr>
                                        <p:cTn id="2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184 0.00925 L 0.40782 -0.20695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77" y="-1081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2982 -0.00024 L 0.40495 -0.00024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0" y="1031495"/>
            <a:ext cx="12192000" cy="71385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Resilient Concurrency Control (RCC) Paradigm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E7FEBD-2CFD-164F-95E8-A72C28B2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3652DA69-2EE7-614B-BBC9-391A3B9ACF88}"/>
              </a:ext>
            </a:extLst>
          </p:cNvPr>
          <p:cNvSpPr txBox="1">
            <a:spLocks/>
          </p:cNvSpPr>
          <p:nvPr/>
        </p:nvSpPr>
        <p:spPr bwMode="auto">
          <a:xfrm>
            <a:off x="110532" y="2490496"/>
            <a:ext cx="11970935" cy="25067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 marL="228600" indent="-22860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200000"/>
              </a:lnSpc>
              <a:spcAft>
                <a:spcPts val="0"/>
              </a:spcAft>
              <a:buFont typeface="Arial" charset="0"/>
              <a:buNone/>
              <a:defRPr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Democracy</a:t>
            </a:r>
            <a:r>
              <a:rPr lang="en-US" sz="2400" dirty="0"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 Give all the replicas the power to be the primary. </a:t>
            </a:r>
          </a:p>
          <a:p>
            <a:pPr marL="0" indent="0" algn="ctr" fontAlgn="auto">
              <a:lnSpc>
                <a:spcPct val="200000"/>
              </a:lnSpc>
              <a:spcAft>
                <a:spcPts val="0"/>
              </a:spcAft>
              <a:buFont typeface="Arial" charset="0"/>
              <a:buNone/>
              <a:defRPr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  <a:sym typeface="Wingdings" pitchFamily="2" charset="2"/>
              </a:rPr>
              <a:t>Parallelism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  Run multiple parallel instances of a BFT protocol.</a:t>
            </a:r>
          </a:p>
          <a:p>
            <a:pPr marL="0" indent="0" algn="ctr" fontAlgn="auto">
              <a:lnSpc>
                <a:spcPct val="200000"/>
              </a:lnSpc>
              <a:spcAft>
                <a:spcPts val="0"/>
              </a:spcAft>
              <a:buFont typeface="Arial" charset="0"/>
              <a:buNone/>
              <a:defRPr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  <a:sym typeface="Wingdings" pitchFamily="2" charset="2"/>
              </a:rPr>
              <a:t>Decentralization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  Always there will be a set of ordered client requests.</a:t>
            </a:r>
            <a:endParaRPr lang="en-US" sz="24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24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0" y="1034558"/>
            <a:ext cx="12192000" cy="590931"/>
          </a:xfrm>
        </p:spPr>
        <p:txBody>
          <a:bodyPr/>
          <a:lstStyle/>
          <a:p>
            <a:pPr algn="ctr"/>
            <a:r>
              <a:rPr lang="en-US" b="1" dirty="0">
                <a:latin typeface="Palatino Linotype" panose="02040502050505030304" pitchFamily="18" charset="0"/>
              </a:rPr>
              <a:t>RCC Defense</a:t>
            </a:r>
          </a:p>
        </p:txBody>
      </p:sp>
      <p:sp>
        <p:nvSpPr>
          <p:cNvPr id="56" name="Content Placeholder 5">
            <a:extLst>
              <a:ext uri="{FF2B5EF4-FFF2-40B4-BE49-F238E27FC236}">
                <a16:creationId xmlns:a16="http://schemas.microsoft.com/office/drawing/2014/main" id="{DAF220CD-8B9D-4F99-81C2-E48ADF8077F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86252" y="2586535"/>
            <a:ext cx="11555605" cy="2459519"/>
          </a:xfrm>
        </p:spPr>
        <p:txBody>
          <a:bodyPr rtlCol="0"/>
          <a:lstStyle/>
          <a:p>
            <a:pPr marL="0" indent="0" algn="ctr" fontAlgn="auto">
              <a:lnSpc>
                <a:spcPct val="200000"/>
              </a:lnSpc>
              <a:spcAft>
                <a:spcPts val="0"/>
              </a:spcAft>
              <a:buNone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Why should BFT protocols rely on just </a:t>
            </a:r>
            <a:r>
              <a:rPr lang="en-US" sz="2400" b="1" i="1" dirty="0">
                <a:solidFill>
                  <a:srgbClr val="FF0000"/>
                </a:solidFill>
                <a:latin typeface="Palatino Linotype" panose="02040502050505030304" pitchFamily="18" charset="0"/>
              </a:rPr>
              <a:t>one</a:t>
            </a:r>
            <a:r>
              <a:rPr lang="en-US" sz="2400" dirty="0">
                <a:latin typeface="Palatino Linotype" panose="02040502050505030304" pitchFamily="18" charset="0"/>
              </a:rPr>
              <a:t> primary replica?</a:t>
            </a:r>
          </a:p>
          <a:p>
            <a:pPr marL="0" indent="0" algn="ctr" fontAlgn="auto">
              <a:lnSpc>
                <a:spcPct val="200000"/>
              </a:lnSpc>
              <a:spcAft>
                <a:spcPts val="0"/>
              </a:spcAft>
              <a:buNone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Malicious primary can </a:t>
            </a:r>
            <a:r>
              <a:rPr lang="en-US" sz="2400" b="1" i="1" dirty="0">
                <a:solidFill>
                  <a:srgbClr val="FF0000"/>
                </a:solidFill>
                <a:latin typeface="Palatino Linotype" panose="02040502050505030304" pitchFamily="18" charset="0"/>
              </a:rPr>
              <a:t>throttle</a:t>
            </a:r>
            <a:r>
              <a:rPr lang="en-US" sz="2400" dirty="0">
                <a:latin typeface="Palatino Linotype" panose="02040502050505030304" pitchFamily="18" charset="0"/>
              </a:rPr>
              <a:t> the system throughput.</a:t>
            </a:r>
          </a:p>
          <a:p>
            <a:pPr marL="0" indent="0" algn="ctr" fontAlgn="auto">
              <a:lnSpc>
                <a:spcPct val="200000"/>
              </a:lnSpc>
              <a:spcAft>
                <a:spcPts val="0"/>
              </a:spcAft>
              <a:buNone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Malicious primary requires </a:t>
            </a:r>
            <a:r>
              <a:rPr lang="en-US" sz="2400" b="1" i="1" dirty="0" err="1">
                <a:solidFill>
                  <a:srgbClr val="FF0000"/>
                </a:solidFill>
                <a:latin typeface="Palatino Linotype" panose="02040502050505030304" pitchFamily="18" charset="0"/>
              </a:rPr>
              <a:t>replacemenat</a:t>
            </a:r>
            <a:r>
              <a:rPr lang="en-US" sz="2400" dirty="0"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</a:t>
            </a:r>
            <a:r>
              <a:rPr lang="en-US" sz="2400" dirty="0">
                <a:latin typeface="Palatino Linotype" panose="02040502050505030304" pitchFamily="18" charset="0"/>
              </a:rPr>
              <a:t> fall in throughput.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7FA22B-EA25-0443-BCEB-DAA175CA7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54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0" y="1081003"/>
            <a:ext cx="12192000" cy="71385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Resilient Concurrency Control Paradigm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E7FEBD-2CFD-164F-95E8-A72C28B2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FB77C2-F28F-C44E-9A46-49B138FA7CAF}"/>
              </a:ext>
            </a:extLst>
          </p:cNvPr>
          <p:cNvSpPr txBox="1"/>
          <p:nvPr/>
        </p:nvSpPr>
        <p:spPr>
          <a:xfrm>
            <a:off x="148204" y="2430291"/>
            <a:ext cx="19416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BFT protocol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A653C4-C915-C94B-809A-90CC9DCDF217}"/>
              </a:ext>
            </a:extLst>
          </p:cNvPr>
          <p:cNvSpPr txBox="1"/>
          <p:nvPr/>
        </p:nvSpPr>
        <p:spPr>
          <a:xfrm>
            <a:off x="163243" y="3071895"/>
            <a:ext cx="1835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Instances (z)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749B2D-E9DA-E743-86E4-E79650D56BEA}"/>
              </a:ext>
            </a:extLst>
          </p:cNvPr>
          <p:cNvSpPr/>
          <p:nvPr/>
        </p:nvSpPr>
        <p:spPr>
          <a:xfrm>
            <a:off x="2634999" y="2248933"/>
            <a:ext cx="2753248" cy="209295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D63F78-C639-1F44-8101-33FC9865DC51}"/>
              </a:ext>
            </a:extLst>
          </p:cNvPr>
          <p:cNvSpPr/>
          <p:nvPr/>
        </p:nvSpPr>
        <p:spPr>
          <a:xfrm>
            <a:off x="5971050" y="2248933"/>
            <a:ext cx="2753248" cy="208726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B17FC9-2D75-A946-841A-D223354B0694}"/>
              </a:ext>
            </a:extLst>
          </p:cNvPr>
          <p:cNvSpPr/>
          <p:nvPr/>
        </p:nvSpPr>
        <p:spPr>
          <a:xfrm>
            <a:off x="9307101" y="2243221"/>
            <a:ext cx="2753248" cy="20872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C2E4E4-D17E-6445-9361-0DE6C4014EC4}"/>
              </a:ext>
            </a:extLst>
          </p:cNvPr>
          <p:cNvSpPr txBox="1"/>
          <p:nvPr/>
        </p:nvSpPr>
        <p:spPr>
          <a:xfrm>
            <a:off x="3327274" y="2279846"/>
            <a:ext cx="1669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Parallelism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02555C-1FEF-5C4A-96C2-80EBA3CA0435}"/>
              </a:ext>
            </a:extLst>
          </p:cNvPr>
          <p:cNvSpPr txBox="1"/>
          <p:nvPr/>
        </p:nvSpPr>
        <p:spPr>
          <a:xfrm>
            <a:off x="6663325" y="2278786"/>
            <a:ext cx="1414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71A97F-21CD-904B-A54C-1415145791D3}"/>
              </a:ext>
            </a:extLst>
          </p:cNvPr>
          <p:cNvSpPr txBox="1"/>
          <p:nvPr/>
        </p:nvSpPr>
        <p:spPr>
          <a:xfrm>
            <a:off x="9994354" y="2229601"/>
            <a:ext cx="1500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398F79-147C-3544-A723-EF1D36BE4D8C}"/>
              </a:ext>
            </a:extLst>
          </p:cNvPr>
          <p:cNvSpPr txBox="1"/>
          <p:nvPr/>
        </p:nvSpPr>
        <p:spPr>
          <a:xfrm>
            <a:off x="2651670" y="2987497"/>
            <a:ext cx="2680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z parallel BFT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instances.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F076C5-6CD6-B84D-BB76-1D8DA5679F0C}"/>
              </a:ext>
            </a:extLst>
          </p:cNvPr>
          <p:cNvSpPr txBox="1"/>
          <p:nvPr/>
        </p:nvSpPr>
        <p:spPr>
          <a:xfrm>
            <a:off x="5983776" y="2994697"/>
            <a:ext cx="28472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global order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all the requests.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C4067C-B0BF-534A-9ECA-66BD887AFDDB}"/>
              </a:ext>
            </a:extLst>
          </p:cNvPr>
          <p:cNvSpPr txBox="1"/>
          <p:nvPr/>
        </p:nvSpPr>
        <p:spPr>
          <a:xfrm>
            <a:off x="9332552" y="2901931"/>
            <a:ext cx="27879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Execute the requests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global order.</a:t>
            </a: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F900B467-EBDF-864D-B3F2-871FA7040A64}"/>
              </a:ext>
            </a:extLst>
          </p:cNvPr>
          <p:cNvCxnSpPr>
            <a:cxnSpLocks/>
          </p:cNvCxnSpPr>
          <p:nvPr/>
        </p:nvCxnSpPr>
        <p:spPr>
          <a:xfrm rot="10800000">
            <a:off x="2622274" y="3892998"/>
            <a:ext cx="2778698" cy="280949"/>
          </a:xfrm>
          <a:prstGeom prst="bentConnector5">
            <a:avLst>
              <a:gd name="adj1" fmla="val -9018"/>
              <a:gd name="adj2" fmla="val -181481"/>
              <a:gd name="adj3" fmla="val 115509"/>
            </a:avLst>
          </a:prstGeom>
          <a:ln w="635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B4CDE47-0136-E94E-AC12-0A3AC157C03B}"/>
              </a:ext>
            </a:extLst>
          </p:cNvPr>
          <p:cNvCxnSpPr>
            <a:cxnSpLocks/>
          </p:cNvCxnSpPr>
          <p:nvPr/>
        </p:nvCxnSpPr>
        <p:spPr>
          <a:xfrm>
            <a:off x="2119228" y="2691266"/>
            <a:ext cx="503045" cy="0"/>
          </a:xfrm>
          <a:prstGeom prst="straightConnector1">
            <a:avLst/>
          </a:prstGeom>
          <a:ln w="635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FE6493B-6CA6-CB4C-9A99-1866131EB90C}"/>
              </a:ext>
            </a:extLst>
          </p:cNvPr>
          <p:cNvCxnSpPr>
            <a:cxnSpLocks/>
          </p:cNvCxnSpPr>
          <p:nvPr/>
        </p:nvCxnSpPr>
        <p:spPr>
          <a:xfrm>
            <a:off x="2103078" y="3410196"/>
            <a:ext cx="503045" cy="0"/>
          </a:xfrm>
          <a:prstGeom prst="straightConnector1">
            <a:avLst/>
          </a:prstGeom>
          <a:ln w="635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C5A9703-F56B-B142-87EF-734D1BC420F8}"/>
              </a:ext>
            </a:extLst>
          </p:cNvPr>
          <p:cNvCxnSpPr>
            <a:cxnSpLocks/>
          </p:cNvCxnSpPr>
          <p:nvPr/>
        </p:nvCxnSpPr>
        <p:spPr>
          <a:xfrm>
            <a:off x="5454753" y="3188222"/>
            <a:ext cx="503045" cy="0"/>
          </a:xfrm>
          <a:prstGeom prst="straightConnector1">
            <a:avLst/>
          </a:prstGeom>
          <a:ln w="635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B404E2C-690A-8642-83F5-FDA6F89F25ED}"/>
              </a:ext>
            </a:extLst>
          </p:cNvPr>
          <p:cNvCxnSpPr>
            <a:cxnSpLocks/>
          </p:cNvCxnSpPr>
          <p:nvPr/>
        </p:nvCxnSpPr>
        <p:spPr>
          <a:xfrm>
            <a:off x="8790804" y="3210634"/>
            <a:ext cx="503045" cy="0"/>
          </a:xfrm>
          <a:prstGeom prst="straightConnector1">
            <a:avLst/>
          </a:prstGeom>
          <a:ln w="635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6CD8395E-7CB8-A94A-9005-FDA6713839F6}"/>
              </a:ext>
            </a:extLst>
          </p:cNvPr>
          <p:cNvSpPr txBox="1">
            <a:spLocks/>
          </p:cNvSpPr>
          <p:nvPr/>
        </p:nvSpPr>
        <p:spPr bwMode="auto">
          <a:xfrm>
            <a:off x="884582" y="5320971"/>
            <a:ext cx="10515600" cy="46166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marL="0" indent="0" algn="ctr" fontAlgn="auto">
              <a:lnSpc>
                <a:spcPct val="100000"/>
              </a:lnSpc>
              <a:spcAft>
                <a:spcPts val="0"/>
              </a:spcAft>
              <a:buNone/>
              <a:defRPr/>
            </a:pP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RCC can employ several BFT protocols: PBFT, Zyzzyva, SBFT and PoE. </a:t>
            </a:r>
            <a:endParaRPr lang="en-US" sz="24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403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/>
      <p:bldP spid="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E9DD523-E72C-4F0A-B911-7088F6779BD2}"/>
              </a:ext>
            </a:extLst>
          </p:cNvPr>
          <p:cNvCxnSpPr/>
          <p:nvPr/>
        </p:nvCxnSpPr>
        <p:spPr>
          <a:xfrm>
            <a:off x="1472341" y="5009097"/>
            <a:ext cx="92354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E23DFE-E49B-4B1E-AAA3-23F13BDD75AB}"/>
              </a:ext>
            </a:extLst>
          </p:cNvPr>
          <p:cNvCxnSpPr>
            <a:cxnSpLocks/>
          </p:cNvCxnSpPr>
          <p:nvPr/>
        </p:nvCxnSpPr>
        <p:spPr>
          <a:xfrm>
            <a:off x="1472341" y="4369017"/>
            <a:ext cx="923544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2D3B77-A768-4EEE-9BCA-84A95E7FAFBB}"/>
              </a:ext>
            </a:extLst>
          </p:cNvPr>
          <p:cNvCxnSpPr>
            <a:cxnSpLocks/>
          </p:cNvCxnSpPr>
          <p:nvPr/>
        </p:nvCxnSpPr>
        <p:spPr>
          <a:xfrm>
            <a:off x="1472341" y="3728937"/>
            <a:ext cx="923544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72E693-2240-4D3C-A0E6-91C19898C56A}"/>
              </a:ext>
            </a:extLst>
          </p:cNvPr>
          <p:cNvCxnSpPr/>
          <p:nvPr/>
        </p:nvCxnSpPr>
        <p:spPr>
          <a:xfrm>
            <a:off x="1472341" y="5649177"/>
            <a:ext cx="92354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C97B7DD-34EF-4637-88F5-24EE5AC5AC6D}"/>
              </a:ext>
            </a:extLst>
          </p:cNvPr>
          <p:cNvSpPr txBox="1"/>
          <p:nvPr/>
        </p:nvSpPr>
        <p:spPr>
          <a:xfrm>
            <a:off x="329642" y="53563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Client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90C065E-C6C3-413C-A169-7910FE867E39}"/>
              </a:ext>
            </a:extLst>
          </p:cNvPr>
          <p:cNvSpPr txBox="1"/>
          <p:nvPr/>
        </p:nvSpPr>
        <p:spPr>
          <a:xfrm>
            <a:off x="258433" y="2094957"/>
            <a:ext cx="10262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F06917-2FD3-4A39-AB48-DAC1242C65A1}"/>
              </a:ext>
            </a:extLst>
          </p:cNvPr>
          <p:cNvSpPr txBox="1"/>
          <p:nvPr/>
        </p:nvSpPr>
        <p:spPr>
          <a:xfrm>
            <a:off x="16190" y="4935445"/>
            <a:ext cx="13211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Byzantine</a:t>
            </a:r>
          </a:p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 Replica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E39DA5E-BE55-4EB4-BDA6-5B878E411EE0}"/>
              </a:ext>
            </a:extLst>
          </p:cNvPr>
          <p:cNvCxnSpPr>
            <a:cxnSpLocks/>
          </p:cNvCxnSpPr>
          <p:nvPr/>
        </p:nvCxnSpPr>
        <p:spPr>
          <a:xfrm>
            <a:off x="1469075" y="3093726"/>
            <a:ext cx="923544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CCD714-BDF9-4F5C-94A6-3BBA045FC967}"/>
              </a:ext>
            </a:extLst>
          </p:cNvPr>
          <p:cNvSpPr txBox="1"/>
          <p:nvPr/>
        </p:nvSpPr>
        <p:spPr>
          <a:xfrm>
            <a:off x="265655" y="741133"/>
            <a:ext cx="11144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Primary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6BC0F34-820D-4C2A-BEFE-5BF244114584}"/>
              </a:ext>
            </a:extLst>
          </p:cNvPr>
          <p:cNvCxnSpPr>
            <a:cxnSpLocks/>
          </p:cNvCxnSpPr>
          <p:nvPr/>
        </p:nvCxnSpPr>
        <p:spPr>
          <a:xfrm>
            <a:off x="1712040" y="3106770"/>
            <a:ext cx="1795356" cy="1242275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CD0A73A-2E79-4E44-9F6E-F36FD8B48CA9}"/>
              </a:ext>
            </a:extLst>
          </p:cNvPr>
          <p:cNvCxnSpPr>
            <a:cxnSpLocks/>
          </p:cNvCxnSpPr>
          <p:nvPr/>
        </p:nvCxnSpPr>
        <p:spPr>
          <a:xfrm flipV="1">
            <a:off x="3530523" y="2740716"/>
            <a:ext cx="1813492" cy="1665872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BD42B51-8F9D-45C3-944A-1592686212C1}"/>
              </a:ext>
            </a:extLst>
          </p:cNvPr>
          <p:cNvCxnSpPr>
            <a:cxnSpLocks/>
          </p:cNvCxnSpPr>
          <p:nvPr/>
        </p:nvCxnSpPr>
        <p:spPr>
          <a:xfrm flipV="1">
            <a:off x="3535682" y="1520257"/>
            <a:ext cx="1808333" cy="2902492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8C027FC-B2F3-40A7-94D2-A798972EDCEB}"/>
              </a:ext>
            </a:extLst>
          </p:cNvPr>
          <p:cNvCxnSpPr>
            <a:cxnSpLocks/>
          </p:cNvCxnSpPr>
          <p:nvPr/>
        </p:nvCxnSpPr>
        <p:spPr>
          <a:xfrm>
            <a:off x="3530523" y="4364848"/>
            <a:ext cx="1839115" cy="1298868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1CA3415-3178-4EAE-9D0A-7479DB8C7B51}"/>
              </a:ext>
            </a:extLst>
          </p:cNvPr>
          <p:cNvCxnSpPr/>
          <p:nvPr/>
        </p:nvCxnSpPr>
        <p:spPr>
          <a:xfrm>
            <a:off x="1701723" y="3093751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475AD6E-0583-45D6-A31B-34EA33F1E94E}"/>
              </a:ext>
            </a:extLst>
          </p:cNvPr>
          <p:cNvCxnSpPr/>
          <p:nvPr/>
        </p:nvCxnSpPr>
        <p:spPr>
          <a:xfrm>
            <a:off x="3530523" y="3108290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715428D-8EC1-491B-AB78-ACB734F889FC}"/>
              </a:ext>
            </a:extLst>
          </p:cNvPr>
          <p:cNvCxnSpPr>
            <a:cxnSpLocks/>
          </p:cNvCxnSpPr>
          <p:nvPr/>
        </p:nvCxnSpPr>
        <p:spPr>
          <a:xfrm>
            <a:off x="5359323" y="3108290"/>
            <a:ext cx="0" cy="254505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DBB58F4-D2BA-43C0-9D41-C37F9D6C4D40}"/>
              </a:ext>
            </a:extLst>
          </p:cNvPr>
          <p:cNvCxnSpPr/>
          <p:nvPr/>
        </p:nvCxnSpPr>
        <p:spPr>
          <a:xfrm>
            <a:off x="7188123" y="3097921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0D5DDB7-93D6-40CE-8621-501D000AB726}"/>
              </a:ext>
            </a:extLst>
          </p:cNvPr>
          <p:cNvCxnSpPr>
            <a:cxnSpLocks/>
          </p:cNvCxnSpPr>
          <p:nvPr/>
        </p:nvCxnSpPr>
        <p:spPr>
          <a:xfrm flipV="1">
            <a:off x="5391060" y="926015"/>
            <a:ext cx="1760665" cy="27720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06097F36-C7B8-4EDB-B1F2-71172FEA1ECD}"/>
              </a:ext>
            </a:extLst>
          </p:cNvPr>
          <p:cNvCxnSpPr>
            <a:cxnSpLocks/>
          </p:cNvCxnSpPr>
          <p:nvPr/>
        </p:nvCxnSpPr>
        <p:spPr>
          <a:xfrm flipV="1">
            <a:off x="5357993" y="1508646"/>
            <a:ext cx="1760077" cy="12492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7FD82366-6A64-46E4-A550-0EDD3F55675F}"/>
              </a:ext>
            </a:extLst>
          </p:cNvPr>
          <p:cNvCxnSpPr>
            <a:cxnSpLocks/>
          </p:cNvCxnSpPr>
          <p:nvPr/>
        </p:nvCxnSpPr>
        <p:spPr>
          <a:xfrm>
            <a:off x="5371626" y="2764797"/>
            <a:ext cx="1807428" cy="28585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F7496F28-A145-4495-9631-B39E24071410}"/>
              </a:ext>
            </a:extLst>
          </p:cNvPr>
          <p:cNvCxnSpPr>
            <a:cxnSpLocks/>
          </p:cNvCxnSpPr>
          <p:nvPr/>
        </p:nvCxnSpPr>
        <p:spPr>
          <a:xfrm flipV="1">
            <a:off x="5334947" y="2162308"/>
            <a:ext cx="1814740" cy="15767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0181AD57-3858-4983-899F-C4E709471A59}"/>
              </a:ext>
            </a:extLst>
          </p:cNvPr>
          <p:cNvCxnSpPr>
            <a:cxnSpLocks/>
          </p:cNvCxnSpPr>
          <p:nvPr/>
        </p:nvCxnSpPr>
        <p:spPr>
          <a:xfrm>
            <a:off x="5387441" y="3726368"/>
            <a:ext cx="1781462" cy="12524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6872D7D5-EC7F-4DF5-8862-DEDCED1464BC}"/>
              </a:ext>
            </a:extLst>
          </p:cNvPr>
          <p:cNvCxnSpPr>
            <a:cxnSpLocks/>
          </p:cNvCxnSpPr>
          <p:nvPr/>
        </p:nvCxnSpPr>
        <p:spPr>
          <a:xfrm>
            <a:off x="5334719" y="2772191"/>
            <a:ext cx="1832690" cy="15900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A9F84A5-14E3-4A40-99F2-8B474AF6CD5F}"/>
              </a:ext>
            </a:extLst>
          </p:cNvPr>
          <p:cNvCxnSpPr/>
          <p:nvPr/>
        </p:nvCxnSpPr>
        <p:spPr>
          <a:xfrm>
            <a:off x="9016923" y="3087135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9" name="TextBox 10278">
            <a:extLst>
              <a:ext uri="{FF2B5EF4-FFF2-40B4-BE49-F238E27FC236}">
                <a16:creationId xmlns:a16="http://schemas.microsoft.com/office/drawing/2014/main" id="{F576D0E9-02B3-4C2B-AF53-A02EB4FB92B0}"/>
              </a:ext>
            </a:extLst>
          </p:cNvPr>
          <p:cNvSpPr txBox="1"/>
          <p:nvPr/>
        </p:nvSpPr>
        <p:spPr>
          <a:xfrm>
            <a:off x="2564561" y="3210134"/>
            <a:ext cx="341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356F88A-B360-4268-8075-9121B8DAE908}"/>
              </a:ext>
            </a:extLst>
          </p:cNvPr>
          <p:cNvSpPr txBox="1"/>
          <p:nvPr/>
        </p:nvSpPr>
        <p:spPr>
          <a:xfrm>
            <a:off x="3719725" y="5651423"/>
            <a:ext cx="15359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Pre-Prepare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DF78835-7EE2-4F1E-801B-77C9E2C5F771}"/>
              </a:ext>
            </a:extLst>
          </p:cNvPr>
          <p:cNvSpPr txBox="1"/>
          <p:nvPr/>
        </p:nvSpPr>
        <p:spPr>
          <a:xfrm>
            <a:off x="5823402" y="5660377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Prepare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E76775EF-B013-45C0-BFB3-6D545701E560}"/>
              </a:ext>
            </a:extLst>
          </p:cNvPr>
          <p:cNvSpPr txBox="1"/>
          <p:nvPr/>
        </p:nvSpPr>
        <p:spPr>
          <a:xfrm>
            <a:off x="7664098" y="5664516"/>
            <a:ext cx="11160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Commit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7E5C4081-05C2-47D9-B9FC-E95B8D087EF4}"/>
              </a:ext>
            </a:extLst>
          </p:cNvPr>
          <p:cNvCxnSpPr>
            <a:cxnSpLocks/>
          </p:cNvCxnSpPr>
          <p:nvPr/>
        </p:nvCxnSpPr>
        <p:spPr>
          <a:xfrm flipV="1">
            <a:off x="7165073" y="1508061"/>
            <a:ext cx="1765700" cy="124626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CEEF9964-3F56-48B7-9B73-56CCF0194CD7}"/>
              </a:ext>
            </a:extLst>
          </p:cNvPr>
          <p:cNvCxnSpPr>
            <a:cxnSpLocks/>
          </p:cNvCxnSpPr>
          <p:nvPr/>
        </p:nvCxnSpPr>
        <p:spPr>
          <a:xfrm flipV="1">
            <a:off x="7211252" y="2137838"/>
            <a:ext cx="1769272" cy="159029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129AF4AC-8D21-49FE-8C5F-F19DBE3A7819}"/>
              </a:ext>
            </a:extLst>
          </p:cNvPr>
          <p:cNvCxnSpPr>
            <a:cxnSpLocks/>
          </p:cNvCxnSpPr>
          <p:nvPr/>
        </p:nvCxnSpPr>
        <p:spPr>
          <a:xfrm>
            <a:off x="7181669" y="2755217"/>
            <a:ext cx="1798855" cy="28399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D3062CA9-3BC6-475C-B4B5-AAC3728011A3}"/>
              </a:ext>
            </a:extLst>
          </p:cNvPr>
          <p:cNvCxnSpPr>
            <a:cxnSpLocks/>
          </p:cNvCxnSpPr>
          <p:nvPr/>
        </p:nvCxnSpPr>
        <p:spPr>
          <a:xfrm>
            <a:off x="7216091" y="3735554"/>
            <a:ext cx="1739269" cy="122198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D7B54EDE-6105-4838-897F-5161CD790A55}"/>
              </a:ext>
            </a:extLst>
          </p:cNvPr>
          <p:cNvCxnSpPr>
            <a:cxnSpLocks/>
          </p:cNvCxnSpPr>
          <p:nvPr/>
        </p:nvCxnSpPr>
        <p:spPr>
          <a:xfrm>
            <a:off x="7157340" y="2756218"/>
            <a:ext cx="1823184" cy="16029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1926913D-7CDF-4A38-8A67-1FA64FD48760}"/>
              </a:ext>
            </a:extLst>
          </p:cNvPr>
          <p:cNvCxnSpPr>
            <a:cxnSpLocks/>
          </p:cNvCxnSpPr>
          <p:nvPr/>
        </p:nvCxnSpPr>
        <p:spPr>
          <a:xfrm flipV="1">
            <a:off x="7200854" y="891661"/>
            <a:ext cx="1792941" cy="28306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FC8446FA-2539-405D-A3C0-0A2D57D634AE}"/>
              </a:ext>
            </a:extLst>
          </p:cNvPr>
          <p:cNvCxnSpPr>
            <a:cxnSpLocks/>
          </p:cNvCxnSpPr>
          <p:nvPr/>
        </p:nvCxnSpPr>
        <p:spPr>
          <a:xfrm flipV="1">
            <a:off x="7208754" y="1519279"/>
            <a:ext cx="1771770" cy="2845571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25601470-9A63-4195-A62A-9821F1510129}"/>
              </a:ext>
            </a:extLst>
          </p:cNvPr>
          <p:cNvCxnSpPr>
            <a:cxnSpLocks/>
          </p:cNvCxnSpPr>
          <p:nvPr/>
        </p:nvCxnSpPr>
        <p:spPr>
          <a:xfrm flipV="1">
            <a:off x="7247452" y="2778435"/>
            <a:ext cx="1707908" cy="157108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321905C0-69BD-410D-B0DF-79CA276C5DBE}"/>
              </a:ext>
            </a:extLst>
          </p:cNvPr>
          <p:cNvCxnSpPr>
            <a:cxnSpLocks/>
          </p:cNvCxnSpPr>
          <p:nvPr/>
        </p:nvCxnSpPr>
        <p:spPr>
          <a:xfrm>
            <a:off x="7192198" y="4388841"/>
            <a:ext cx="1817072" cy="1247339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624CF6B7-A9ED-4527-868E-DB736FECF960}"/>
              </a:ext>
            </a:extLst>
          </p:cNvPr>
          <p:cNvCxnSpPr/>
          <p:nvPr/>
        </p:nvCxnSpPr>
        <p:spPr>
          <a:xfrm>
            <a:off x="10401223" y="3079084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1FA0661D-8352-4DA6-83CC-0397E92DCA17}"/>
              </a:ext>
            </a:extLst>
          </p:cNvPr>
          <p:cNvCxnSpPr>
            <a:cxnSpLocks/>
          </p:cNvCxnSpPr>
          <p:nvPr/>
        </p:nvCxnSpPr>
        <p:spPr>
          <a:xfrm flipV="1">
            <a:off x="9046551" y="3087136"/>
            <a:ext cx="1354672" cy="1263969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8841B2CE-561A-4A26-9A02-3F02C42193E3}"/>
              </a:ext>
            </a:extLst>
          </p:cNvPr>
          <p:cNvCxnSpPr>
            <a:cxnSpLocks/>
          </p:cNvCxnSpPr>
          <p:nvPr/>
        </p:nvCxnSpPr>
        <p:spPr>
          <a:xfrm>
            <a:off x="9045304" y="1531088"/>
            <a:ext cx="1371379" cy="154799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A057DA50-DC12-41E7-A76A-7D169980DC6B}"/>
              </a:ext>
            </a:extLst>
          </p:cNvPr>
          <p:cNvCxnSpPr>
            <a:cxnSpLocks/>
          </p:cNvCxnSpPr>
          <p:nvPr/>
        </p:nvCxnSpPr>
        <p:spPr>
          <a:xfrm>
            <a:off x="9032408" y="2757872"/>
            <a:ext cx="1363823" cy="3170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213">
            <a:extLst>
              <a:ext uri="{FF2B5EF4-FFF2-40B4-BE49-F238E27FC236}">
                <a16:creationId xmlns:a16="http://schemas.microsoft.com/office/drawing/2014/main" id="{753A191B-379F-4DF5-A0E0-3A2084179345}"/>
              </a:ext>
            </a:extLst>
          </p:cNvPr>
          <p:cNvSpPr txBox="1"/>
          <p:nvPr/>
        </p:nvSpPr>
        <p:spPr>
          <a:xfrm>
            <a:off x="9260937" y="5662681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Reply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78A24826-2C0B-4A31-B001-496F0ED9E09D}"/>
              </a:ext>
            </a:extLst>
          </p:cNvPr>
          <p:cNvSpPr txBox="1"/>
          <p:nvPr/>
        </p:nvSpPr>
        <p:spPr>
          <a:xfrm>
            <a:off x="2182621" y="5628780"/>
            <a:ext cx="1093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Request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00A18DD-E67D-144D-960F-78384108D77D}"/>
              </a:ext>
            </a:extLst>
          </p:cNvPr>
          <p:cNvSpPr/>
          <p:nvPr/>
        </p:nvSpPr>
        <p:spPr>
          <a:xfrm>
            <a:off x="1547464" y="2998217"/>
            <a:ext cx="247888" cy="19637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CAA780C4-A639-C242-96AB-DC47BCB6E2AF}"/>
              </a:ext>
            </a:extLst>
          </p:cNvPr>
          <p:cNvSpPr/>
          <p:nvPr/>
        </p:nvSpPr>
        <p:spPr>
          <a:xfrm>
            <a:off x="1547464" y="3610244"/>
            <a:ext cx="247888" cy="19637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B975397-F55F-1740-AF78-0B3BBFCF0FF3}"/>
              </a:ext>
            </a:extLst>
          </p:cNvPr>
          <p:cNvSpPr/>
          <p:nvPr/>
        </p:nvSpPr>
        <p:spPr>
          <a:xfrm>
            <a:off x="1547464" y="4245430"/>
            <a:ext cx="247888" cy="196373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2DA64FF-C5BB-6949-9C6B-971C75D3659B}"/>
              </a:ext>
            </a:extLst>
          </p:cNvPr>
          <p:cNvSpPr/>
          <p:nvPr/>
        </p:nvSpPr>
        <p:spPr>
          <a:xfrm>
            <a:off x="1547464" y="4904239"/>
            <a:ext cx="247888" cy="19637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A9B349-1E80-0F4B-9165-F395E6E3C3F6}"/>
              </a:ext>
            </a:extLst>
          </p:cNvPr>
          <p:cNvSpPr/>
          <p:nvPr/>
        </p:nvSpPr>
        <p:spPr>
          <a:xfrm>
            <a:off x="1547464" y="5532398"/>
            <a:ext cx="247888" cy="196373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5619DCA6-2C29-7746-B7E7-ADE454CB0CFF}"/>
              </a:ext>
            </a:extLst>
          </p:cNvPr>
          <p:cNvCxnSpPr/>
          <p:nvPr/>
        </p:nvCxnSpPr>
        <p:spPr>
          <a:xfrm>
            <a:off x="1467349" y="2133498"/>
            <a:ext cx="92354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2DEC726-7082-A449-88EA-CEC4B23218F2}"/>
              </a:ext>
            </a:extLst>
          </p:cNvPr>
          <p:cNvCxnSpPr/>
          <p:nvPr/>
        </p:nvCxnSpPr>
        <p:spPr>
          <a:xfrm>
            <a:off x="1467349" y="1493418"/>
            <a:ext cx="92354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8FE05FBA-541B-9D43-9393-F9E6D8E955F5}"/>
              </a:ext>
            </a:extLst>
          </p:cNvPr>
          <p:cNvCxnSpPr>
            <a:cxnSpLocks/>
          </p:cNvCxnSpPr>
          <p:nvPr/>
        </p:nvCxnSpPr>
        <p:spPr>
          <a:xfrm>
            <a:off x="1467349" y="853338"/>
            <a:ext cx="923544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5F94FCD-3A8A-1E4B-8A23-6EC73CE2D73D}"/>
              </a:ext>
            </a:extLst>
          </p:cNvPr>
          <p:cNvCxnSpPr/>
          <p:nvPr/>
        </p:nvCxnSpPr>
        <p:spPr>
          <a:xfrm>
            <a:off x="1467349" y="2773578"/>
            <a:ext cx="923544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C4EA35-E5CC-9946-BCF6-D135624E44AE}"/>
              </a:ext>
            </a:extLst>
          </p:cNvPr>
          <p:cNvCxnSpPr>
            <a:cxnSpLocks/>
          </p:cNvCxnSpPr>
          <p:nvPr/>
        </p:nvCxnSpPr>
        <p:spPr>
          <a:xfrm>
            <a:off x="1467349" y="218152"/>
            <a:ext cx="923544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F2BAEA9-D89F-CC4E-A77B-D40FA63D69CB}"/>
              </a:ext>
            </a:extLst>
          </p:cNvPr>
          <p:cNvCxnSpPr>
            <a:cxnSpLocks/>
          </p:cNvCxnSpPr>
          <p:nvPr/>
        </p:nvCxnSpPr>
        <p:spPr>
          <a:xfrm>
            <a:off x="1707048" y="231171"/>
            <a:ext cx="1813492" cy="60762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A6B6993-E95B-2D43-A8CE-DC82448B61CB}"/>
              </a:ext>
            </a:extLst>
          </p:cNvPr>
          <p:cNvCxnSpPr>
            <a:cxnSpLocks/>
          </p:cNvCxnSpPr>
          <p:nvPr/>
        </p:nvCxnSpPr>
        <p:spPr>
          <a:xfrm>
            <a:off x="3525531" y="860010"/>
            <a:ext cx="1835040" cy="4155515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EBC44A0-23C2-E74D-A7E6-CE2477F835FC}"/>
              </a:ext>
            </a:extLst>
          </p:cNvPr>
          <p:cNvCxnSpPr>
            <a:cxnSpLocks/>
          </p:cNvCxnSpPr>
          <p:nvPr/>
        </p:nvCxnSpPr>
        <p:spPr>
          <a:xfrm>
            <a:off x="3525531" y="860010"/>
            <a:ext cx="1849432" cy="128340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CCA3B94C-88B9-DA47-8CC2-976790BF7980}"/>
              </a:ext>
            </a:extLst>
          </p:cNvPr>
          <p:cNvCxnSpPr>
            <a:cxnSpLocks/>
          </p:cNvCxnSpPr>
          <p:nvPr/>
        </p:nvCxnSpPr>
        <p:spPr>
          <a:xfrm>
            <a:off x="3525531" y="853338"/>
            <a:ext cx="1849890" cy="2903796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5B91216-28DD-5A44-A277-DB6A291D7491}"/>
              </a:ext>
            </a:extLst>
          </p:cNvPr>
          <p:cNvCxnSpPr/>
          <p:nvPr/>
        </p:nvCxnSpPr>
        <p:spPr>
          <a:xfrm>
            <a:off x="1696731" y="218152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36CDF5B-9F0A-9042-9CA3-15CD62C268D2}"/>
              </a:ext>
            </a:extLst>
          </p:cNvPr>
          <p:cNvCxnSpPr/>
          <p:nvPr/>
        </p:nvCxnSpPr>
        <p:spPr>
          <a:xfrm>
            <a:off x="3525531" y="232691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C8443A5-8096-4A46-8A95-A822A94EB486}"/>
              </a:ext>
            </a:extLst>
          </p:cNvPr>
          <p:cNvCxnSpPr>
            <a:cxnSpLocks/>
          </p:cNvCxnSpPr>
          <p:nvPr/>
        </p:nvCxnSpPr>
        <p:spPr>
          <a:xfrm>
            <a:off x="5354331" y="232691"/>
            <a:ext cx="0" cy="254505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2951229-B0EC-0F47-B9A5-1BD3ED000E61}"/>
              </a:ext>
            </a:extLst>
          </p:cNvPr>
          <p:cNvCxnSpPr/>
          <p:nvPr/>
        </p:nvCxnSpPr>
        <p:spPr>
          <a:xfrm>
            <a:off x="7183131" y="222322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EEA12C5C-A09A-E04F-9AE5-ABBCD97C951E}"/>
              </a:ext>
            </a:extLst>
          </p:cNvPr>
          <p:cNvCxnSpPr>
            <a:cxnSpLocks/>
          </p:cNvCxnSpPr>
          <p:nvPr/>
        </p:nvCxnSpPr>
        <p:spPr>
          <a:xfrm>
            <a:off x="5362150" y="1489487"/>
            <a:ext cx="1813160" cy="2847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D02D513-293D-3249-97BF-0ED0A91C255E}"/>
              </a:ext>
            </a:extLst>
          </p:cNvPr>
          <p:cNvCxnSpPr>
            <a:cxnSpLocks/>
          </p:cNvCxnSpPr>
          <p:nvPr/>
        </p:nvCxnSpPr>
        <p:spPr>
          <a:xfrm flipV="1">
            <a:off x="5364647" y="860010"/>
            <a:ext cx="1818484" cy="12589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7B92C44-C331-8349-B559-03386B9AE3AD}"/>
              </a:ext>
            </a:extLst>
          </p:cNvPr>
          <p:cNvCxnSpPr>
            <a:cxnSpLocks/>
          </p:cNvCxnSpPr>
          <p:nvPr/>
        </p:nvCxnSpPr>
        <p:spPr>
          <a:xfrm>
            <a:off x="5344015" y="2138119"/>
            <a:ext cx="1823477" cy="15719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ECC78873-ACE0-614E-AFFF-E39C8408479F}"/>
              </a:ext>
            </a:extLst>
          </p:cNvPr>
          <p:cNvCxnSpPr>
            <a:cxnSpLocks/>
          </p:cNvCxnSpPr>
          <p:nvPr/>
        </p:nvCxnSpPr>
        <p:spPr>
          <a:xfrm>
            <a:off x="5354331" y="1493418"/>
            <a:ext cx="1813161" cy="41174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D722052-9BCC-D146-A932-574B304CDCE4}"/>
              </a:ext>
            </a:extLst>
          </p:cNvPr>
          <p:cNvCxnSpPr>
            <a:cxnSpLocks/>
          </p:cNvCxnSpPr>
          <p:nvPr/>
        </p:nvCxnSpPr>
        <p:spPr>
          <a:xfrm>
            <a:off x="5344015" y="1493418"/>
            <a:ext cx="1844108" cy="12677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726324A3-FC83-C243-B71E-BD7129375994}"/>
              </a:ext>
            </a:extLst>
          </p:cNvPr>
          <p:cNvCxnSpPr>
            <a:cxnSpLocks/>
          </p:cNvCxnSpPr>
          <p:nvPr/>
        </p:nvCxnSpPr>
        <p:spPr>
          <a:xfrm>
            <a:off x="5354331" y="2133264"/>
            <a:ext cx="1836454" cy="28594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CFC0703-7CCE-9349-ABE1-65B58BC57E3C}"/>
              </a:ext>
            </a:extLst>
          </p:cNvPr>
          <p:cNvCxnSpPr/>
          <p:nvPr/>
        </p:nvCxnSpPr>
        <p:spPr>
          <a:xfrm>
            <a:off x="9011931" y="211536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602DBEEF-146A-BC48-A561-74575A19E39D}"/>
              </a:ext>
            </a:extLst>
          </p:cNvPr>
          <p:cNvSpPr txBox="1"/>
          <p:nvPr/>
        </p:nvSpPr>
        <p:spPr>
          <a:xfrm>
            <a:off x="2728983" y="236655"/>
            <a:ext cx="341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T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74E16F0-49FA-8646-83E2-4C241FB9563C}"/>
              </a:ext>
            </a:extLst>
          </p:cNvPr>
          <p:cNvCxnSpPr>
            <a:cxnSpLocks/>
          </p:cNvCxnSpPr>
          <p:nvPr/>
        </p:nvCxnSpPr>
        <p:spPr>
          <a:xfrm>
            <a:off x="7203762" y="1483295"/>
            <a:ext cx="1804091" cy="28923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5EEF720-3CC4-D24A-AED3-28F7C2089EF6}"/>
              </a:ext>
            </a:extLst>
          </p:cNvPr>
          <p:cNvCxnSpPr>
            <a:cxnSpLocks/>
          </p:cNvCxnSpPr>
          <p:nvPr/>
        </p:nvCxnSpPr>
        <p:spPr>
          <a:xfrm flipV="1">
            <a:off x="7206259" y="853818"/>
            <a:ext cx="1818484" cy="12589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AD6DB478-E1F1-6D48-969F-D5BC708E15FF}"/>
              </a:ext>
            </a:extLst>
          </p:cNvPr>
          <p:cNvCxnSpPr>
            <a:cxnSpLocks/>
          </p:cNvCxnSpPr>
          <p:nvPr/>
        </p:nvCxnSpPr>
        <p:spPr>
          <a:xfrm>
            <a:off x="7185627" y="2131927"/>
            <a:ext cx="1794897" cy="28703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B504241-1C77-DF4F-B62F-C15C57D2F048}"/>
              </a:ext>
            </a:extLst>
          </p:cNvPr>
          <p:cNvCxnSpPr>
            <a:cxnSpLocks/>
          </p:cNvCxnSpPr>
          <p:nvPr/>
        </p:nvCxnSpPr>
        <p:spPr>
          <a:xfrm>
            <a:off x="7195943" y="1487226"/>
            <a:ext cx="1807918" cy="41619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00C59CD-62A0-AF43-971F-011AEBABE918}"/>
              </a:ext>
            </a:extLst>
          </p:cNvPr>
          <p:cNvCxnSpPr>
            <a:cxnSpLocks/>
          </p:cNvCxnSpPr>
          <p:nvPr/>
        </p:nvCxnSpPr>
        <p:spPr>
          <a:xfrm>
            <a:off x="7185627" y="1487226"/>
            <a:ext cx="1844108" cy="12677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46DB0980-4DA3-3F4E-A320-3C283F91F8D7}"/>
              </a:ext>
            </a:extLst>
          </p:cNvPr>
          <p:cNvCxnSpPr>
            <a:cxnSpLocks/>
          </p:cNvCxnSpPr>
          <p:nvPr/>
        </p:nvCxnSpPr>
        <p:spPr>
          <a:xfrm>
            <a:off x="7195943" y="2127072"/>
            <a:ext cx="1810663" cy="1641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766F6BB0-EB2E-3546-90BF-CAC26DA6FEFE}"/>
              </a:ext>
            </a:extLst>
          </p:cNvPr>
          <p:cNvCxnSpPr>
            <a:cxnSpLocks/>
          </p:cNvCxnSpPr>
          <p:nvPr/>
        </p:nvCxnSpPr>
        <p:spPr>
          <a:xfrm>
            <a:off x="7175311" y="857914"/>
            <a:ext cx="1805213" cy="1243298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DF1BCBC9-1BE6-CB4C-9B78-F88C30FFE204}"/>
              </a:ext>
            </a:extLst>
          </p:cNvPr>
          <p:cNvCxnSpPr>
            <a:cxnSpLocks/>
          </p:cNvCxnSpPr>
          <p:nvPr/>
        </p:nvCxnSpPr>
        <p:spPr>
          <a:xfrm>
            <a:off x="7175311" y="857914"/>
            <a:ext cx="1805213" cy="2850460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0030F74C-013D-0A4D-8B76-92A8D0E20682}"/>
              </a:ext>
            </a:extLst>
          </p:cNvPr>
          <p:cNvCxnSpPr>
            <a:cxnSpLocks/>
          </p:cNvCxnSpPr>
          <p:nvPr/>
        </p:nvCxnSpPr>
        <p:spPr>
          <a:xfrm>
            <a:off x="7175311" y="851242"/>
            <a:ext cx="1820897" cy="4153922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474F1E3D-1672-3141-8922-C72F7CEBAFDD}"/>
              </a:ext>
            </a:extLst>
          </p:cNvPr>
          <p:cNvCxnSpPr/>
          <p:nvPr/>
        </p:nvCxnSpPr>
        <p:spPr>
          <a:xfrm>
            <a:off x="10396231" y="203485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0CCBF93-A63E-C943-A91D-91BCADAA9C96}"/>
              </a:ext>
            </a:extLst>
          </p:cNvPr>
          <p:cNvCxnSpPr>
            <a:cxnSpLocks/>
          </p:cNvCxnSpPr>
          <p:nvPr/>
        </p:nvCxnSpPr>
        <p:spPr>
          <a:xfrm flipV="1">
            <a:off x="9014426" y="211537"/>
            <a:ext cx="1381805" cy="629825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59C84772-54EC-A246-ABA3-E56A4BD0B04B}"/>
              </a:ext>
            </a:extLst>
          </p:cNvPr>
          <p:cNvCxnSpPr>
            <a:cxnSpLocks/>
          </p:cNvCxnSpPr>
          <p:nvPr/>
        </p:nvCxnSpPr>
        <p:spPr>
          <a:xfrm flipV="1">
            <a:off x="9027237" y="211537"/>
            <a:ext cx="1368994" cy="349850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52AB517E-D5E4-274C-A596-D32D43623F7D}"/>
              </a:ext>
            </a:extLst>
          </p:cNvPr>
          <p:cNvCxnSpPr>
            <a:cxnSpLocks/>
          </p:cNvCxnSpPr>
          <p:nvPr/>
        </p:nvCxnSpPr>
        <p:spPr>
          <a:xfrm flipV="1">
            <a:off x="9014426" y="218127"/>
            <a:ext cx="1386797" cy="19019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>
            <a:extLst>
              <a:ext uri="{FF2B5EF4-FFF2-40B4-BE49-F238E27FC236}">
                <a16:creationId xmlns:a16="http://schemas.microsoft.com/office/drawing/2014/main" id="{EF78E11A-47F4-1645-808A-C0B23FC91EDA}"/>
              </a:ext>
            </a:extLst>
          </p:cNvPr>
          <p:cNvSpPr/>
          <p:nvPr/>
        </p:nvSpPr>
        <p:spPr>
          <a:xfrm>
            <a:off x="1542472" y="122618"/>
            <a:ext cx="247888" cy="19637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17571361-8277-064C-9EB9-C7FABA9BEB39}"/>
              </a:ext>
            </a:extLst>
          </p:cNvPr>
          <p:cNvSpPr/>
          <p:nvPr/>
        </p:nvSpPr>
        <p:spPr>
          <a:xfrm>
            <a:off x="1542472" y="734645"/>
            <a:ext cx="247888" cy="196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0335CD3-1CFD-6A42-949A-D1305304C67E}"/>
              </a:ext>
            </a:extLst>
          </p:cNvPr>
          <p:cNvSpPr/>
          <p:nvPr/>
        </p:nvSpPr>
        <p:spPr>
          <a:xfrm>
            <a:off x="1542472" y="1369831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15309E82-B641-F144-BFE3-823E19030817}"/>
              </a:ext>
            </a:extLst>
          </p:cNvPr>
          <p:cNvSpPr/>
          <p:nvPr/>
        </p:nvSpPr>
        <p:spPr>
          <a:xfrm>
            <a:off x="1542472" y="2028640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33DC0531-895B-A34E-9F36-7CF17AC0C801}"/>
              </a:ext>
            </a:extLst>
          </p:cNvPr>
          <p:cNvSpPr/>
          <p:nvPr/>
        </p:nvSpPr>
        <p:spPr>
          <a:xfrm>
            <a:off x="1542472" y="2656799"/>
            <a:ext cx="247888" cy="19637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F9C6BC-D77B-7445-9C15-FCFD7591C733}"/>
              </a:ext>
            </a:extLst>
          </p:cNvPr>
          <p:cNvSpPr/>
          <p:nvPr/>
        </p:nvSpPr>
        <p:spPr>
          <a:xfrm>
            <a:off x="1266114" y="636765"/>
            <a:ext cx="673234" cy="1021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Palatino Linotype" panose="0204050205050503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A19DB1-F629-E84A-85A9-B943D01FDEB8}"/>
              </a:ext>
            </a:extLst>
          </p:cNvPr>
          <p:cNvSpPr txBox="1"/>
          <p:nvPr/>
        </p:nvSpPr>
        <p:spPr>
          <a:xfrm>
            <a:off x="1224926" y="66395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1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AF35AE38-2DE7-1845-8DFF-B245DA82CD84}"/>
              </a:ext>
            </a:extLst>
          </p:cNvPr>
          <p:cNvSpPr txBox="1"/>
          <p:nvPr/>
        </p:nvSpPr>
        <p:spPr>
          <a:xfrm>
            <a:off x="1229223" y="12720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2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58D98BA-B832-1840-9841-6983835F0AA5}"/>
              </a:ext>
            </a:extLst>
          </p:cNvPr>
          <p:cNvSpPr/>
          <p:nvPr/>
        </p:nvSpPr>
        <p:spPr>
          <a:xfrm>
            <a:off x="1271416" y="1877282"/>
            <a:ext cx="673234" cy="1021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Palatino Linotype" panose="02040502050505030304" pitchFamily="18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C0FC209-B01E-0145-BDC6-A4EF1B863C90}"/>
              </a:ext>
            </a:extLst>
          </p:cNvPr>
          <p:cNvSpPr txBox="1"/>
          <p:nvPr/>
        </p:nvSpPr>
        <p:spPr>
          <a:xfrm>
            <a:off x="1230228" y="19044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1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2F3B5D0-6E0C-B945-88BD-1058EB5B9279}"/>
              </a:ext>
            </a:extLst>
          </p:cNvPr>
          <p:cNvSpPr txBox="1"/>
          <p:nvPr/>
        </p:nvSpPr>
        <p:spPr>
          <a:xfrm>
            <a:off x="1234525" y="25125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2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45C5168-7BDD-164D-AC7F-53FDF198D96D}"/>
              </a:ext>
            </a:extLst>
          </p:cNvPr>
          <p:cNvSpPr/>
          <p:nvPr/>
        </p:nvSpPr>
        <p:spPr>
          <a:xfrm>
            <a:off x="1266114" y="3496522"/>
            <a:ext cx="673234" cy="1021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Palatino Linotype" panose="02040502050505030304" pitchFamily="18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5AF90C5-DBF9-1245-935F-E8A401766A92}"/>
              </a:ext>
            </a:extLst>
          </p:cNvPr>
          <p:cNvSpPr txBox="1"/>
          <p:nvPr/>
        </p:nvSpPr>
        <p:spPr>
          <a:xfrm>
            <a:off x="1224926" y="352370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1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1977939-D475-2047-A41B-CEDC14579DAA}"/>
              </a:ext>
            </a:extLst>
          </p:cNvPr>
          <p:cNvSpPr txBox="1"/>
          <p:nvPr/>
        </p:nvSpPr>
        <p:spPr>
          <a:xfrm>
            <a:off x="1229223" y="413179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2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CE5DB9D8-D621-1245-AC75-990C3B93CAD8}"/>
              </a:ext>
            </a:extLst>
          </p:cNvPr>
          <p:cNvSpPr/>
          <p:nvPr/>
        </p:nvSpPr>
        <p:spPr>
          <a:xfrm>
            <a:off x="1266393" y="4780831"/>
            <a:ext cx="673234" cy="1021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Palatino Linotype" panose="02040502050505030304" pitchFamily="18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632AA18-D270-2341-812E-108D912C2150}"/>
              </a:ext>
            </a:extLst>
          </p:cNvPr>
          <p:cNvSpPr txBox="1"/>
          <p:nvPr/>
        </p:nvSpPr>
        <p:spPr>
          <a:xfrm>
            <a:off x="1225205" y="48080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1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DDA85765-393D-DA4D-B185-2A0CD89706A9}"/>
              </a:ext>
            </a:extLst>
          </p:cNvPr>
          <p:cNvSpPr txBox="1"/>
          <p:nvPr/>
        </p:nvSpPr>
        <p:spPr>
          <a:xfrm>
            <a:off x="1229502" y="541610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2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AF215A2D-ED1D-2A43-B945-EC48F98FAF72}"/>
              </a:ext>
            </a:extLst>
          </p:cNvPr>
          <p:cNvSpPr txBox="1"/>
          <p:nvPr/>
        </p:nvSpPr>
        <p:spPr>
          <a:xfrm>
            <a:off x="309489" y="2814024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Client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E01DB0BE-3CB0-FB48-811E-3FC772F1C856}"/>
              </a:ext>
            </a:extLst>
          </p:cNvPr>
          <p:cNvSpPr txBox="1"/>
          <p:nvPr/>
        </p:nvSpPr>
        <p:spPr>
          <a:xfrm>
            <a:off x="187661" y="3643219"/>
            <a:ext cx="11785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Primary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B341A58B-35F9-E348-A7D2-7B860DBD3CD6}"/>
              </a:ext>
            </a:extLst>
          </p:cNvPr>
          <p:cNvSpPr txBox="1"/>
          <p:nvPr/>
        </p:nvSpPr>
        <p:spPr>
          <a:xfrm>
            <a:off x="1326723" y="6411284"/>
            <a:ext cx="82205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RCC using PBFT with 2 parallel instances on each replica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E66D0-6DF3-D94B-A0C4-5583D4D3D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62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79" grpId="0"/>
      <p:bldP spid="168" grpId="0"/>
      <p:bldP spid="169" grpId="0"/>
      <p:bldP spid="170" grpId="0"/>
      <p:bldP spid="214" grpId="0"/>
      <p:bldP spid="215" grpId="0"/>
      <p:bldP spid="80" grpId="0"/>
      <p:bldP spid="20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-2" y="247824"/>
            <a:ext cx="12192000" cy="593689"/>
          </a:xfrm>
        </p:spPr>
        <p:txBody>
          <a:bodyPr/>
          <a:lstStyle/>
          <a:p>
            <a:pPr algn="ctr"/>
            <a:r>
              <a:rPr lang="en-US" b="1" dirty="0">
                <a:latin typeface="Palatino Linotype" panose="02040502050505030304" pitchFamily="18" charset="0"/>
              </a:rPr>
              <a:t>Colluding Primaries</a:t>
            </a:r>
          </a:p>
        </p:txBody>
      </p:sp>
      <p:sp>
        <p:nvSpPr>
          <p:cNvPr id="56" name="Content Placeholder 5">
            <a:extLst>
              <a:ext uri="{FF2B5EF4-FFF2-40B4-BE49-F238E27FC236}">
                <a16:creationId xmlns:a16="http://schemas.microsoft.com/office/drawing/2014/main" id="{DAF220CD-8B9D-4F99-81C2-E48ADF8077F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-1" y="1212018"/>
            <a:ext cx="12191999" cy="1271951"/>
          </a:xfrm>
        </p:spPr>
        <p:txBody>
          <a:bodyPr rtlCol="0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dirty="0">
                <a:latin typeface="Palatino Linotype" panose="02040502050505030304" pitchFamily="18" charset="0"/>
              </a:rPr>
              <a:t>Multiple malicious primaries can prevent </a:t>
            </a: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liveness</a:t>
            </a:r>
            <a:r>
              <a:rPr lang="en-US" sz="2400" dirty="0">
                <a:latin typeface="Palatino Linotype" panose="02040502050505030304" pitchFamily="18" charset="0"/>
              </a:rPr>
              <a:t>!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Solution</a:t>
            </a:r>
            <a:r>
              <a:rPr lang="en-US" sz="2400" dirty="0"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</a:t>
            </a:r>
            <a:r>
              <a:rPr lang="en-US" sz="2400" dirty="0">
                <a:latin typeface="Palatino Linotype" panose="02040502050505030304" pitchFamily="18" charset="0"/>
              </a:rPr>
              <a:t> Optimistic Recovery through State Exchange.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9EDD46-3CE5-B945-B4C1-D71C84FA9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B04DBE2-3D8E-0E4A-9B81-29451F88962B}"/>
              </a:ext>
            </a:extLst>
          </p:cNvPr>
          <p:cNvSpPr/>
          <p:nvPr/>
        </p:nvSpPr>
        <p:spPr>
          <a:xfrm>
            <a:off x="7846668" y="2735761"/>
            <a:ext cx="2674306" cy="146355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6B1F267-457A-E34B-B51C-E55187AA9658}"/>
              </a:ext>
            </a:extLst>
          </p:cNvPr>
          <p:cNvSpPr/>
          <p:nvPr/>
        </p:nvSpPr>
        <p:spPr>
          <a:xfrm>
            <a:off x="4915701" y="2743773"/>
            <a:ext cx="2674306" cy="146355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128AD2E-E9DB-C048-BA54-C12F3D171D7D}"/>
              </a:ext>
            </a:extLst>
          </p:cNvPr>
          <p:cNvSpPr/>
          <p:nvPr/>
        </p:nvSpPr>
        <p:spPr>
          <a:xfrm>
            <a:off x="3743154" y="4685116"/>
            <a:ext cx="5070817" cy="217818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FA7E91-FA27-E54A-9C1B-E19A44A1CB33}"/>
              </a:ext>
            </a:extLst>
          </p:cNvPr>
          <p:cNvSpPr/>
          <p:nvPr/>
        </p:nvSpPr>
        <p:spPr>
          <a:xfrm>
            <a:off x="1885280" y="2741725"/>
            <a:ext cx="2674306" cy="1463558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BD9A6A-4082-D945-A4A1-EF620779D3FB}"/>
              </a:ext>
            </a:extLst>
          </p:cNvPr>
          <p:cNvSpPr txBox="1"/>
          <p:nvPr/>
        </p:nvSpPr>
        <p:spPr>
          <a:xfrm>
            <a:off x="2137410" y="3095454"/>
            <a:ext cx="23774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Replicas</a:t>
            </a:r>
          </a:p>
          <a:p>
            <a:pPr algn="ctr"/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|A| = 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0D7D46-0F3E-7E4A-963F-3A1C61DC9221}"/>
              </a:ext>
            </a:extLst>
          </p:cNvPr>
          <p:cNvSpPr txBox="1"/>
          <p:nvPr/>
        </p:nvSpPr>
        <p:spPr>
          <a:xfrm>
            <a:off x="8070278" y="3134980"/>
            <a:ext cx="23774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Replicas</a:t>
            </a:r>
          </a:p>
          <a:p>
            <a:pPr algn="ctr"/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|B| = 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06B2BA-F2B3-914A-B46B-827C2F805711}"/>
              </a:ext>
            </a:extLst>
          </p:cNvPr>
          <p:cNvSpPr txBox="1"/>
          <p:nvPr/>
        </p:nvSpPr>
        <p:spPr>
          <a:xfrm>
            <a:off x="5075551" y="2990486"/>
            <a:ext cx="23774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Replica</a:t>
            </a:r>
          </a:p>
          <a:p>
            <a:pPr algn="ctr"/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|C| =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114905-6D00-FA48-9F64-D4CEFF211110}"/>
              </a:ext>
            </a:extLst>
          </p:cNvPr>
          <p:cNvSpPr txBox="1"/>
          <p:nvPr/>
        </p:nvSpPr>
        <p:spPr>
          <a:xfrm>
            <a:off x="4725362" y="5655969"/>
            <a:ext cx="31811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f-2 </a:t>
            </a:r>
          </a:p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Malicious Replicas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454131-0B17-354B-A94A-BE2665BB336E}"/>
              </a:ext>
            </a:extLst>
          </p:cNvPr>
          <p:cNvSpPr txBox="1"/>
          <p:nvPr/>
        </p:nvSpPr>
        <p:spPr>
          <a:xfrm>
            <a:off x="4559588" y="4991075"/>
            <a:ext cx="556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P</a:t>
            </a:r>
            <a:r>
              <a:rPr lang="en-US" sz="2800" i="1" baseline="-250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1</a:t>
            </a:r>
            <a:endParaRPr lang="en-US" sz="2800" i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B2C639-088D-0D47-B466-C48D963DCD3F}"/>
              </a:ext>
            </a:extLst>
          </p:cNvPr>
          <p:cNvSpPr txBox="1"/>
          <p:nvPr/>
        </p:nvSpPr>
        <p:spPr>
          <a:xfrm>
            <a:off x="7725365" y="5039953"/>
            <a:ext cx="5485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P</a:t>
            </a:r>
            <a:r>
              <a:rPr lang="en-US" sz="2800" i="1" baseline="-250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2</a:t>
            </a:r>
            <a:endParaRPr lang="en-US" sz="2800" i="1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Diamond 15">
            <a:extLst>
              <a:ext uri="{FF2B5EF4-FFF2-40B4-BE49-F238E27FC236}">
                <a16:creationId xmlns:a16="http://schemas.microsoft.com/office/drawing/2014/main" id="{E562FC5D-26DA-DB40-9880-B31D0004FFAF}"/>
              </a:ext>
            </a:extLst>
          </p:cNvPr>
          <p:cNvSpPr/>
          <p:nvPr/>
        </p:nvSpPr>
        <p:spPr>
          <a:xfrm>
            <a:off x="4436643" y="4903261"/>
            <a:ext cx="763002" cy="818545"/>
          </a:xfrm>
          <a:prstGeom prst="diamond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09432EEE-35E0-E647-B1C0-464F87799400}"/>
              </a:ext>
            </a:extLst>
          </p:cNvPr>
          <p:cNvSpPr/>
          <p:nvPr/>
        </p:nvSpPr>
        <p:spPr>
          <a:xfrm>
            <a:off x="7603719" y="4952149"/>
            <a:ext cx="763002" cy="818545"/>
          </a:xfrm>
          <a:prstGeom prst="diamond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E0A1DF-3F73-4848-BF07-F2E3D9CD34DD}"/>
              </a:ext>
            </a:extLst>
          </p:cNvPr>
          <p:cNvSpPr/>
          <p:nvPr/>
        </p:nvSpPr>
        <p:spPr>
          <a:xfrm>
            <a:off x="4559586" y="5532059"/>
            <a:ext cx="3438072" cy="1207932"/>
          </a:xfrm>
          <a:prstGeom prst="ellipse">
            <a:avLst/>
          </a:prstGeom>
          <a:noFill/>
          <a:ln w="254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7AA89E6-8797-0D49-BE5A-486C4A6D2348}"/>
              </a:ext>
            </a:extLst>
          </p:cNvPr>
          <p:cNvCxnSpPr/>
          <p:nvPr/>
        </p:nvCxnSpPr>
        <p:spPr>
          <a:xfrm flipH="1" flipV="1">
            <a:off x="4044752" y="4065162"/>
            <a:ext cx="667016" cy="886987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98AB878-522F-364B-BCA2-397D7A359D61}"/>
              </a:ext>
            </a:extLst>
          </p:cNvPr>
          <p:cNvCxnSpPr>
            <a:cxnSpLocks/>
            <a:endCxn id="7" idx="3"/>
          </p:cNvCxnSpPr>
          <p:nvPr/>
        </p:nvCxnSpPr>
        <p:spPr>
          <a:xfrm flipV="1">
            <a:off x="4933265" y="3992998"/>
            <a:ext cx="374079" cy="882774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CD6D473F-6290-AA49-A1C3-DF2C3B1AF2D6}"/>
              </a:ext>
            </a:extLst>
          </p:cNvPr>
          <p:cNvSpPr/>
          <p:nvPr/>
        </p:nvSpPr>
        <p:spPr>
          <a:xfrm>
            <a:off x="5051090" y="4464624"/>
            <a:ext cx="1044445" cy="1182498"/>
          </a:xfrm>
          <a:prstGeom prst="arc">
            <a:avLst>
              <a:gd name="adj1" fmla="val 10382226"/>
              <a:gd name="adj2" fmla="val 20511346"/>
            </a:avLst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08AD2BF-22FE-174A-AA20-B1A224E7FEFE}"/>
              </a:ext>
            </a:extLst>
          </p:cNvPr>
          <p:cNvCxnSpPr>
            <a:cxnSpLocks/>
          </p:cNvCxnSpPr>
          <p:nvPr/>
        </p:nvCxnSpPr>
        <p:spPr>
          <a:xfrm flipV="1">
            <a:off x="8260190" y="4176891"/>
            <a:ext cx="547355" cy="914283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47A8AD9-F773-F143-AB84-E928C0FEB2ED}"/>
              </a:ext>
            </a:extLst>
          </p:cNvPr>
          <p:cNvCxnSpPr>
            <a:cxnSpLocks/>
          </p:cNvCxnSpPr>
          <p:nvPr/>
        </p:nvCxnSpPr>
        <p:spPr>
          <a:xfrm flipH="1" flipV="1">
            <a:off x="7392357" y="3922356"/>
            <a:ext cx="547355" cy="999813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rc 23">
            <a:extLst>
              <a:ext uri="{FF2B5EF4-FFF2-40B4-BE49-F238E27FC236}">
                <a16:creationId xmlns:a16="http://schemas.microsoft.com/office/drawing/2014/main" id="{4201E1C3-645E-6341-BCEF-C42DFEDDA0E0}"/>
              </a:ext>
            </a:extLst>
          </p:cNvPr>
          <p:cNvSpPr/>
          <p:nvPr/>
        </p:nvSpPr>
        <p:spPr>
          <a:xfrm>
            <a:off x="6707829" y="4447942"/>
            <a:ext cx="1138839" cy="1066309"/>
          </a:xfrm>
          <a:prstGeom prst="arc">
            <a:avLst>
              <a:gd name="adj1" fmla="val 11387774"/>
              <a:gd name="adj2" fmla="val 764626"/>
            </a:avLst>
          </a:prstGeom>
          <a:ln w="25400"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4F5AEF-3DF6-7D49-9D66-BAB6F686A16A}"/>
              </a:ext>
            </a:extLst>
          </p:cNvPr>
          <p:cNvSpPr txBox="1"/>
          <p:nvPr/>
        </p:nvSpPr>
        <p:spPr>
          <a:xfrm>
            <a:off x="5691152" y="4892875"/>
            <a:ext cx="127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|M| = 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197ECA0-7AC6-B146-9E77-972EDD4E554F}"/>
              </a:ext>
            </a:extLst>
          </p:cNvPr>
          <p:cNvSpPr txBox="1"/>
          <p:nvPr/>
        </p:nvSpPr>
        <p:spPr>
          <a:xfrm>
            <a:off x="4488863" y="3951474"/>
            <a:ext cx="583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9F37DD-54FD-6B4E-A871-686B45DDA1FD}"/>
              </a:ext>
            </a:extLst>
          </p:cNvPr>
          <p:cNvSpPr txBox="1"/>
          <p:nvPr/>
        </p:nvSpPr>
        <p:spPr>
          <a:xfrm>
            <a:off x="7877287" y="3955164"/>
            <a:ext cx="583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62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900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9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9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9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9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build="p"/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21" grpId="0" animBg="1"/>
      <p:bldP spid="24" grpId="0" animBg="1"/>
      <p:bldP spid="25" grpId="0"/>
      <p:bldP spid="26" grpId="0"/>
      <p:bldP spid="2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F8E2F6-0677-7745-A811-8CD9457D5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pic>
        <p:nvPicPr>
          <p:cNvPr id="7" name="Picture 6" descr="A picture containing map, grass, different, photo&#10;&#10;Description automatically generated">
            <a:extLst>
              <a:ext uri="{FF2B5EF4-FFF2-40B4-BE49-F238E27FC236}">
                <a16:creationId xmlns:a16="http://schemas.microsoft.com/office/drawing/2014/main" id="{765F3D68-19B1-064D-AFED-CA021DAB6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1283" y="128132"/>
            <a:ext cx="5559408" cy="514709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865EB52-1393-6D44-BBDD-070BABA9F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9049"/>
            <a:ext cx="3123144" cy="782907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sz="4000" b="1" dirty="0">
                <a:latin typeface="Palatino Linotype" panose="02040502050505030304" pitchFamily="18" charset="0"/>
              </a:rPr>
              <a:t>Scalability</a:t>
            </a:r>
            <a:endParaRPr lang="en-US" altLang="en-US" sz="2400" dirty="0">
              <a:latin typeface="Palatino Linotype" panose="02040502050505030304" pitchFamily="18" charset="0"/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0682313-93BD-DA40-90C8-01E1FA46B777}"/>
              </a:ext>
            </a:extLst>
          </p:cNvPr>
          <p:cNvSpPr txBox="1">
            <a:spLocks/>
          </p:cNvSpPr>
          <p:nvPr/>
        </p:nvSpPr>
        <p:spPr bwMode="auto">
          <a:xfrm>
            <a:off x="5233769" y="6311900"/>
            <a:ext cx="3468104" cy="50687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 marL="228600" indent="-228600" algn="l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Palatino Linotype" panose="02040502050505030304" pitchFamily="18" charset="0"/>
              </a:rPr>
              <a:t>Single Failure Experiments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86657F3-B118-3B4E-BC14-4A101DB06775}"/>
              </a:ext>
            </a:extLst>
          </p:cNvPr>
          <p:cNvGrpSpPr/>
          <p:nvPr/>
        </p:nvGrpSpPr>
        <p:grpSpPr>
          <a:xfrm>
            <a:off x="4442353" y="614273"/>
            <a:ext cx="6368002" cy="3721865"/>
            <a:chOff x="8171614" y="557580"/>
            <a:chExt cx="6368002" cy="3721865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D208305-90B3-304A-8364-1067DD83B787}"/>
                </a:ext>
              </a:extLst>
            </p:cNvPr>
            <p:cNvSpPr/>
            <p:nvPr/>
          </p:nvSpPr>
          <p:spPr>
            <a:xfrm>
              <a:off x="8171614" y="650768"/>
              <a:ext cx="345469" cy="496525"/>
            </a:xfrm>
            <a:prstGeom prst="ellipse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733A84D-027A-0042-A83F-B3325AAEE308}"/>
                </a:ext>
              </a:extLst>
            </p:cNvPr>
            <p:cNvSpPr/>
            <p:nvPr/>
          </p:nvSpPr>
          <p:spPr>
            <a:xfrm>
              <a:off x="8171614" y="3782920"/>
              <a:ext cx="345469" cy="496525"/>
            </a:xfrm>
            <a:prstGeom prst="ellipse">
              <a:avLst/>
            </a:prstGeom>
            <a:noFill/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2462B71-8212-314A-98AA-DDB8605BB2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2422" y="975231"/>
              <a:ext cx="509283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262580C-5B31-5549-A59E-48D8B33D9B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42422" y="975231"/>
              <a:ext cx="5092839" cy="292356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5">
              <a:extLst>
                <a:ext uri="{FF2B5EF4-FFF2-40B4-BE49-F238E27FC236}">
                  <a16:creationId xmlns:a16="http://schemas.microsoft.com/office/drawing/2014/main" id="{FA59CA48-E93B-2045-8E7B-551AA3AF65F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3731022" y="557580"/>
              <a:ext cx="808594" cy="589713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="" xmlns:ma14="http://schemas.microsoft.com/office/mac/drawingml/2011/main" val="1"/>
              </a:ex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>
              <a:lvl1pPr marL="228600" indent="-228600" algn="l" rtl="0" eaLnBrk="1" fontAlgn="base" hangingPunct="1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charset="0"/>
                <a:buChar char="•"/>
                <a:defRPr sz="28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1pPr>
              <a:lvl2pPr marL="6858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4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2pPr>
              <a:lvl3pPr marL="11430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sz="20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3pPr>
              <a:lvl4pPr marL="16002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4pPr>
              <a:lvl5pPr marL="2057400" indent="-228600" algn="l" rtl="0" eaLnBrk="1" fontAlgn="base" hangingPunct="1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en-US" sz="2400" dirty="0">
                  <a:solidFill>
                    <a:srgbClr val="FF0000"/>
                  </a:solidFill>
                  <a:latin typeface="Palatino Linotype" panose="02040502050505030304" pitchFamily="18" charset="0"/>
                </a:rPr>
                <a:t>26x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1F4A0087-B7E6-EB49-86B0-914685E3D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557" y="5435891"/>
            <a:ext cx="9982889" cy="45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3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457200" y="239377"/>
            <a:ext cx="10972800" cy="1240532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Practical Byzantine Fault-Tolerance (PBFT)</a:t>
            </a:r>
            <a:br>
              <a:rPr lang="en-US" b="1" dirty="0">
                <a:latin typeface="Palatino Linotype" panose="02040502050505030304" pitchFamily="18" charset="0"/>
              </a:rPr>
            </a:br>
            <a:r>
              <a:rPr lang="en-US" sz="2800" b="1" dirty="0">
                <a:latin typeface="Palatino Linotype" panose="02040502050505030304" pitchFamily="18" charset="0"/>
              </a:rPr>
              <a:t>[OSDI’99]</a:t>
            </a:r>
            <a:endParaRPr lang="en-US" altLang="en-US" sz="2800" b="1" dirty="0">
              <a:latin typeface="Palatino Linotype" panose="02040502050505030304" pitchFamily="18" charset="0"/>
            </a:endParaRPr>
          </a:p>
        </p:txBody>
      </p:sp>
      <p:sp>
        <p:nvSpPr>
          <p:cNvPr id="56" name="Content Placeholder 5">
            <a:extLst>
              <a:ext uri="{FF2B5EF4-FFF2-40B4-BE49-F238E27FC236}">
                <a16:creationId xmlns:a16="http://schemas.microsoft.com/office/drawing/2014/main" id="{DAF220CD-8B9D-4F99-81C2-E48ADF8077F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042758"/>
            <a:ext cx="12192000" cy="3328925"/>
          </a:xfrm>
        </p:spPr>
        <p:txBody>
          <a:bodyPr rtlCol="0"/>
          <a:lstStyle/>
          <a:p>
            <a:pPr fontAlgn="auto">
              <a:lnSpc>
                <a:spcPct val="20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First </a:t>
            </a:r>
            <a:r>
              <a:rPr lang="en-US" sz="2400" i="1" dirty="0">
                <a:latin typeface="Palatino Linotype" panose="02040502050505030304" pitchFamily="18" charset="0"/>
              </a:rPr>
              <a:t>practical</a:t>
            </a:r>
            <a:r>
              <a:rPr lang="en-US" sz="2400" dirty="0">
                <a:latin typeface="Palatino Linotype" panose="02040502050505030304" pitchFamily="18" charset="0"/>
              </a:rPr>
              <a:t> Byzantine Fault-Tolerant Protocol.</a:t>
            </a:r>
          </a:p>
          <a:p>
            <a:pPr fontAlgn="auto">
              <a:lnSpc>
                <a:spcPct val="20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Tolerates up to </a:t>
            </a:r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latin typeface="Palatino Linotype" panose="02040502050505030304" pitchFamily="18" charset="0"/>
              </a:rPr>
              <a:t>f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</a:rPr>
              <a:t>failures in a system of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Palatino Linotype" panose="02040502050505030304" pitchFamily="18" charset="0"/>
              </a:rPr>
              <a:t>3f+1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</a:rPr>
              <a:t>replicas </a:t>
            </a:r>
          </a:p>
          <a:p>
            <a:pPr fontAlgn="auto">
              <a:lnSpc>
                <a:spcPct val="20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Requires</a:t>
            </a: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 three phases </a:t>
            </a:r>
            <a:r>
              <a:rPr lang="en-US" sz="2400" dirty="0">
                <a:latin typeface="Palatino Linotype" panose="02040502050505030304" pitchFamily="18" charset="0"/>
              </a:rPr>
              <a:t>of which</a:t>
            </a: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 two </a:t>
            </a:r>
            <a:r>
              <a:rPr lang="en-US" sz="2400" dirty="0">
                <a:latin typeface="Palatino Linotype" panose="02040502050505030304" pitchFamily="18" charset="0"/>
              </a:rPr>
              <a:t>necessitate</a:t>
            </a: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 quadratic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</a:rPr>
              <a:t>communication complexity.</a:t>
            </a:r>
          </a:p>
          <a:p>
            <a:pPr fontAlgn="auto">
              <a:lnSpc>
                <a:spcPct val="20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Safety</a:t>
            </a:r>
            <a:r>
              <a:rPr lang="en-US" sz="2400" dirty="0">
                <a:latin typeface="Palatino Linotype" panose="02040502050505030304" pitchFamily="18" charset="0"/>
              </a:rPr>
              <a:t> is </a:t>
            </a: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always</a:t>
            </a:r>
            <a:r>
              <a:rPr lang="en-US" sz="2400" dirty="0">
                <a:latin typeface="Palatino Linotype" panose="02040502050505030304" pitchFamily="18" charset="0"/>
              </a:rPr>
              <a:t> guaranteed and </a:t>
            </a: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Liveness</a:t>
            </a:r>
            <a:r>
              <a:rPr lang="en-US" sz="2400" dirty="0">
                <a:latin typeface="Palatino Linotype" panose="02040502050505030304" pitchFamily="18" charset="0"/>
              </a:rPr>
              <a:t> is guaranteed in </a:t>
            </a: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periods of partial synchrony.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810267-75B5-5040-B223-144F51ABB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13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E9DD523-E72C-4F0A-B911-7088F6779BD2}"/>
              </a:ext>
            </a:extLst>
          </p:cNvPr>
          <p:cNvCxnSpPr/>
          <p:nvPr/>
        </p:nvCxnSpPr>
        <p:spPr>
          <a:xfrm>
            <a:off x="2105373" y="3752115"/>
            <a:ext cx="92354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E23DFE-E49B-4B1E-AAA3-23F13BDD75AB}"/>
              </a:ext>
            </a:extLst>
          </p:cNvPr>
          <p:cNvCxnSpPr/>
          <p:nvPr/>
        </p:nvCxnSpPr>
        <p:spPr>
          <a:xfrm>
            <a:off x="2105373" y="3112035"/>
            <a:ext cx="92354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2D3B77-A768-4EEE-9BCA-84A95E7FAFBB}"/>
              </a:ext>
            </a:extLst>
          </p:cNvPr>
          <p:cNvCxnSpPr>
            <a:cxnSpLocks/>
          </p:cNvCxnSpPr>
          <p:nvPr/>
        </p:nvCxnSpPr>
        <p:spPr>
          <a:xfrm>
            <a:off x="2105373" y="2471955"/>
            <a:ext cx="923544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72E693-2240-4D3C-A0E6-91C19898C56A}"/>
              </a:ext>
            </a:extLst>
          </p:cNvPr>
          <p:cNvCxnSpPr/>
          <p:nvPr/>
        </p:nvCxnSpPr>
        <p:spPr>
          <a:xfrm>
            <a:off x="2105373" y="4392195"/>
            <a:ext cx="92354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C97B7DD-34EF-4637-88F5-24EE5AC5AC6D}"/>
              </a:ext>
            </a:extLst>
          </p:cNvPr>
          <p:cNvSpPr txBox="1"/>
          <p:nvPr/>
        </p:nvSpPr>
        <p:spPr>
          <a:xfrm>
            <a:off x="1125282" y="1656273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Client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90C065E-C6C3-413C-A169-7910FE867E39}"/>
              </a:ext>
            </a:extLst>
          </p:cNvPr>
          <p:cNvSpPr txBox="1"/>
          <p:nvPr/>
        </p:nvSpPr>
        <p:spPr>
          <a:xfrm>
            <a:off x="809816" y="2917245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2645A2-D313-4726-A58F-1D8015742594}"/>
              </a:ext>
            </a:extLst>
          </p:cNvPr>
          <p:cNvSpPr txBox="1"/>
          <p:nvPr/>
        </p:nvSpPr>
        <p:spPr>
          <a:xfrm>
            <a:off x="809816" y="3523412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F06917-2FD3-4A39-AB48-DAC1242C65A1}"/>
              </a:ext>
            </a:extLst>
          </p:cNvPr>
          <p:cNvSpPr txBox="1"/>
          <p:nvPr/>
        </p:nvSpPr>
        <p:spPr>
          <a:xfrm>
            <a:off x="643103" y="4126847"/>
            <a:ext cx="13853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Byzantine </a:t>
            </a:r>
          </a:p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E39DA5E-BE55-4EB4-BDA6-5B878E411EE0}"/>
              </a:ext>
            </a:extLst>
          </p:cNvPr>
          <p:cNvCxnSpPr>
            <a:cxnSpLocks/>
          </p:cNvCxnSpPr>
          <p:nvPr/>
        </p:nvCxnSpPr>
        <p:spPr>
          <a:xfrm>
            <a:off x="2105373" y="1836769"/>
            <a:ext cx="923544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CCD714-BDF9-4F5C-94A6-3BBA045FC967}"/>
              </a:ext>
            </a:extLst>
          </p:cNvPr>
          <p:cNvSpPr txBox="1"/>
          <p:nvPr/>
        </p:nvSpPr>
        <p:spPr>
          <a:xfrm>
            <a:off x="909595" y="2311078"/>
            <a:ext cx="1114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Primary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6BC0F34-820D-4C2A-BEFE-5BF244114584}"/>
              </a:ext>
            </a:extLst>
          </p:cNvPr>
          <p:cNvCxnSpPr>
            <a:cxnSpLocks/>
          </p:cNvCxnSpPr>
          <p:nvPr/>
        </p:nvCxnSpPr>
        <p:spPr>
          <a:xfrm>
            <a:off x="2345072" y="1849788"/>
            <a:ext cx="1813492" cy="60762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CD0A73A-2E79-4E44-9F6E-F36FD8B48CA9}"/>
              </a:ext>
            </a:extLst>
          </p:cNvPr>
          <p:cNvCxnSpPr>
            <a:cxnSpLocks/>
          </p:cNvCxnSpPr>
          <p:nvPr/>
        </p:nvCxnSpPr>
        <p:spPr>
          <a:xfrm>
            <a:off x="4163555" y="2478627"/>
            <a:ext cx="1839115" cy="623284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BD42B51-8F9D-45C3-944A-1592686212C1}"/>
              </a:ext>
            </a:extLst>
          </p:cNvPr>
          <p:cNvCxnSpPr>
            <a:cxnSpLocks/>
          </p:cNvCxnSpPr>
          <p:nvPr/>
        </p:nvCxnSpPr>
        <p:spPr>
          <a:xfrm>
            <a:off x="4163555" y="2478627"/>
            <a:ext cx="1849432" cy="128340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8C027FC-B2F3-40A7-94D2-A798972EDCEB}"/>
              </a:ext>
            </a:extLst>
          </p:cNvPr>
          <p:cNvCxnSpPr>
            <a:cxnSpLocks/>
          </p:cNvCxnSpPr>
          <p:nvPr/>
        </p:nvCxnSpPr>
        <p:spPr>
          <a:xfrm>
            <a:off x="4163555" y="2471955"/>
            <a:ext cx="1839115" cy="1934779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1CA3415-3178-4EAE-9D0A-7479DB8C7B51}"/>
              </a:ext>
            </a:extLst>
          </p:cNvPr>
          <p:cNvCxnSpPr/>
          <p:nvPr/>
        </p:nvCxnSpPr>
        <p:spPr>
          <a:xfrm>
            <a:off x="2334755" y="1836769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475AD6E-0583-45D6-A31B-34EA33F1E94E}"/>
              </a:ext>
            </a:extLst>
          </p:cNvPr>
          <p:cNvCxnSpPr/>
          <p:nvPr/>
        </p:nvCxnSpPr>
        <p:spPr>
          <a:xfrm>
            <a:off x="4163555" y="1851308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715428D-8EC1-491B-AB78-ACB734F889FC}"/>
              </a:ext>
            </a:extLst>
          </p:cNvPr>
          <p:cNvCxnSpPr>
            <a:cxnSpLocks/>
          </p:cNvCxnSpPr>
          <p:nvPr/>
        </p:nvCxnSpPr>
        <p:spPr>
          <a:xfrm>
            <a:off x="5992355" y="1851308"/>
            <a:ext cx="0" cy="254505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DBB58F4-D2BA-43C0-9D41-C37F9D6C4D40}"/>
              </a:ext>
            </a:extLst>
          </p:cNvPr>
          <p:cNvCxnSpPr/>
          <p:nvPr/>
        </p:nvCxnSpPr>
        <p:spPr>
          <a:xfrm>
            <a:off x="7821155" y="1840939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0D5DDB7-93D6-40CE-8621-501D000AB726}"/>
              </a:ext>
            </a:extLst>
          </p:cNvPr>
          <p:cNvCxnSpPr>
            <a:cxnSpLocks/>
          </p:cNvCxnSpPr>
          <p:nvPr/>
        </p:nvCxnSpPr>
        <p:spPr>
          <a:xfrm flipV="1">
            <a:off x="6000174" y="2465284"/>
            <a:ext cx="1820981" cy="6428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06097F36-C7B8-4EDB-B1F2-71172FEA1ECD}"/>
              </a:ext>
            </a:extLst>
          </p:cNvPr>
          <p:cNvCxnSpPr>
            <a:cxnSpLocks/>
          </p:cNvCxnSpPr>
          <p:nvPr/>
        </p:nvCxnSpPr>
        <p:spPr>
          <a:xfrm flipV="1">
            <a:off x="6002671" y="2478627"/>
            <a:ext cx="1818484" cy="12589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7FD82366-6A64-46E4-A550-0EDD3F55675F}"/>
              </a:ext>
            </a:extLst>
          </p:cNvPr>
          <p:cNvCxnSpPr>
            <a:cxnSpLocks/>
          </p:cNvCxnSpPr>
          <p:nvPr/>
        </p:nvCxnSpPr>
        <p:spPr>
          <a:xfrm>
            <a:off x="5982039" y="3756736"/>
            <a:ext cx="1844108" cy="6369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F7496F28-A145-4495-9631-B39E24071410}"/>
              </a:ext>
            </a:extLst>
          </p:cNvPr>
          <p:cNvCxnSpPr>
            <a:cxnSpLocks/>
          </p:cNvCxnSpPr>
          <p:nvPr/>
        </p:nvCxnSpPr>
        <p:spPr>
          <a:xfrm>
            <a:off x="5992355" y="3112035"/>
            <a:ext cx="1846770" cy="6361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0181AD57-3858-4983-899F-C4E709471A59}"/>
              </a:ext>
            </a:extLst>
          </p:cNvPr>
          <p:cNvCxnSpPr>
            <a:cxnSpLocks/>
          </p:cNvCxnSpPr>
          <p:nvPr/>
        </p:nvCxnSpPr>
        <p:spPr>
          <a:xfrm>
            <a:off x="5982039" y="3112035"/>
            <a:ext cx="1844108" cy="12677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6872D7D5-EC7F-4DF5-8862-DEDCED1464BC}"/>
              </a:ext>
            </a:extLst>
          </p:cNvPr>
          <p:cNvCxnSpPr>
            <a:cxnSpLocks/>
          </p:cNvCxnSpPr>
          <p:nvPr/>
        </p:nvCxnSpPr>
        <p:spPr>
          <a:xfrm flipV="1">
            <a:off x="5992355" y="3118235"/>
            <a:ext cx="1828799" cy="6336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A9F84A5-14E3-4A40-99F2-8B474AF6CD5F}"/>
              </a:ext>
            </a:extLst>
          </p:cNvPr>
          <p:cNvCxnSpPr/>
          <p:nvPr/>
        </p:nvCxnSpPr>
        <p:spPr>
          <a:xfrm>
            <a:off x="9649955" y="1830153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9" name="TextBox 10278">
            <a:extLst>
              <a:ext uri="{FF2B5EF4-FFF2-40B4-BE49-F238E27FC236}">
                <a16:creationId xmlns:a16="http://schemas.microsoft.com/office/drawing/2014/main" id="{F576D0E9-02B3-4C2B-AF53-A02EB4FB92B0}"/>
              </a:ext>
            </a:extLst>
          </p:cNvPr>
          <p:cNvSpPr txBox="1"/>
          <p:nvPr/>
        </p:nvSpPr>
        <p:spPr>
          <a:xfrm>
            <a:off x="3367007" y="1855272"/>
            <a:ext cx="341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356F88A-B360-4268-8075-9121B8DAE908}"/>
              </a:ext>
            </a:extLst>
          </p:cNvPr>
          <p:cNvSpPr txBox="1"/>
          <p:nvPr/>
        </p:nvSpPr>
        <p:spPr>
          <a:xfrm>
            <a:off x="4399321" y="4398172"/>
            <a:ext cx="16001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Pre-Prepare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O(n)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DF78835-7EE2-4F1E-801B-77C9E2C5F771}"/>
              </a:ext>
            </a:extLst>
          </p:cNvPr>
          <p:cNvSpPr txBox="1"/>
          <p:nvPr/>
        </p:nvSpPr>
        <p:spPr>
          <a:xfrm>
            <a:off x="6508335" y="4404291"/>
            <a:ext cx="11352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Prepare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O(n</a:t>
            </a:r>
            <a:r>
              <a:rPr lang="en-US" sz="2000" baseline="30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E76775EF-B013-45C0-BFB3-6D545701E560}"/>
              </a:ext>
            </a:extLst>
          </p:cNvPr>
          <p:cNvSpPr txBox="1"/>
          <p:nvPr/>
        </p:nvSpPr>
        <p:spPr>
          <a:xfrm>
            <a:off x="8356577" y="4397425"/>
            <a:ext cx="11801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Commit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O(n</a:t>
            </a:r>
            <a:r>
              <a:rPr lang="en-US" sz="2000" baseline="30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7E5C4081-05C2-47D9-B9FC-E95B8D087EF4}"/>
              </a:ext>
            </a:extLst>
          </p:cNvPr>
          <p:cNvCxnSpPr>
            <a:cxnSpLocks/>
          </p:cNvCxnSpPr>
          <p:nvPr/>
        </p:nvCxnSpPr>
        <p:spPr>
          <a:xfrm flipV="1">
            <a:off x="7841786" y="2459092"/>
            <a:ext cx="1820981" cy="6428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CEEF9964-3F56-48B7-9B73-56CCF0194CD7}"/>
              </a:ext>
            </a:extLst>
          </p:cNvPr>
          <p:cNvCxnSpPr>
            <a:cxnSpLocks/>
          </p:cNvCxnSpPr>
          <p:nvPr/>
        </p:nvCxnSpPr>
        <p:spPr>
          <a:xfrm flipV="1">
            <a:off x="7844283" y="2472435"/>
            <a:ext cx="1818484" cy="12589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129AF4AC-8D21-49FE-8C5F-F19DBE3A7819}"/>
              </a:ext>
            </a:extLst>
          </p:cNvPr>
          <p:cNvCxnSpPr>
            <a:cxnSpLocks/>
          </p:cNvCxnSpPr>
          <p:nvPr/>
        </p:nvCxnSpPr>
        <p:spPr>
          <a:xfrm>
            <a:off x="7823651" y="3750544"/>
            <a:ext cx="1844108" cy="6369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D3062CA9-3BC6-475C-B4B5-AAC3728011A3}"/>
              </a:ext>
            </a:extLst>
          </p:cNvPr>
          <p:cNvCxnSpPr>
            <a:cxnSpLocks/>
          </p:cNvCxnSpPr>
          <p:nvPr/>
        </p:nvCxnSpPr>
        <p:spPr>
          <a:xfrm>
            <a:off x="7833967" y="3105843"/>
            <a:ext cx="1815988" cy="6361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D7B54EDE-6105-4838-897F-5161CD790A55}"/>
              </a:ext>
            </a:extLst>
          </p:cNvPr>
          <p:cNvCxnSpPr>
            <a:cxnSpLocks/>
          </p:cNvCxnSpPr>
          <p:nvPr/>
        </p:nvCxnSpPr>
        <p:spPr>
          <a:xfrm>
            <a:off x="7823651" y="3105843"/>
            <a:ext cx="1844108" cy="126776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1926913D-7CDF-4A38-8A67-1FA64FD48760}"/>
              </a:ext>
            </a:extLst>
          </p:cNvPr>
          <p:cNvCxnSpPr>
            <a:cxnSpLocks/>
          </p:cNvCxnSpPr>
          <p:nvPr/>
        </p:nvCxnSpPr>
        <p:spPr>
          <a:xfrm flipV="1">
            <a:off x="7833967" y="3112043"/>
            <a:ext cx="1828799" cy="6336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FC8446FA-2539-405D-A3C0-0A2D57D634AE}"/>
              </a:ext>
            </a:extLst>
          </p:cNvPr>
          <p:cNvCxnSpPr>
            <a:cxnSpLocks/>
          </p:cNvCxnSpPr>
          <p:nvPr/>
        </p:nvCxnSpPr>
        <p:spPr>
          <a:xfrm>
            <a:off x="7813335" y="2476531"/>
            <a:ext cx="1839115" cy="623284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25601470-9A63-4195-A62A-9821F1510129}"/>
              </a:ext>
            </a:extLst>
          </p:cNvPr>
          <p:cNvCxnSpPr>
            <a:cxnSpLocks/>
          </p:cNvCxnSpPr>
          <p:nvPr/>
        </p:nvCxnSpPr>
        <p:spPr>
          <a:xfrm>
            <a:off x="7813335" y="2476531"/>
            <a:ext cx="1839115" cy="1254300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321905C0-69BD-410D-B0DF-79CA276C5DBE}"/>
              </a:ext>
            </a:extLst>
          </p:cNvPr>
          <p:cNvCxnSpPr>
            <a:cxnSpLocks/>
          </p:cNvCxnSpPr>
          <p:nvPr/>
        </p:nvCxnSpPr>
        <p:spPr>
          <a:xfrm>
            <a:off x="7813335" y="2469859"/>
            <a:ext cx="1839115" cy="1934779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624CF6B7-A9ED-4527-868E-DB736FECF960}"/>
              </a:ext>
            </a:extLst>
          </p:cNvPr>
          <p:cNvCxnSpPr/>
          <p:nvPr/>
        </p:nvCxnSpPr>
        <p:spPr>
          <a:xfrm>
            <a:off x="11034255" y="1822102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1FA0661D-8352-4DA6-83CC-0397E92DCA17}"/>
              </a:ext>
            </a:extLst>
          </p:cNvPr>
          <p:cNvCxnSpPr>
            <a:cxnSpLocks/>
          </p:cNvCxnSpPr>
          <p:nvPr/>
        </p:nvCxnSpPr>
        <p:spPr>
          <a:xfrm flipV="1">
            <a:off x="9652450" y="1830154"/>
            <a:ext cx="1381805" cy="629825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8841B2CE-561A-4A26-9A02-3F02C42193E3}"/>
              </a:ext>
            </a:extLst>
          </p:cNvPr>
          <p:cNvCxnSpPr>
            <a:cxnSpLocks/>
          </p:cNvCxnSpPr>
          <p:nvPr/>
        </p:nvCxnSpPr>
        <p:spPr>
          <a:xfrm flipV="1">
            <a:off x="9660269" y="1830154"/>
            <a:ext cx="1373986" cy="1265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A057DA50-DC12-41E7-A76A-7D169980DC6B}"/>
              </a:ext>
            </a:extLst>
          </p:cNvPr>
          <p:cNvCxnSpPr>
            <a:cxnSpLocks/>
          </p:cNvCxnSpPr>
          <p:nvPr/>
        </p:nvCxnSpPr>
        <p:spPr>
          <a:xfrm flipV="1">
            <a:off x="9652450" y="1836744"/>
            <a:ext cx="1386797" cy="19019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213">
            <a:extLst>
              <a:ext uri="{FF2B5EF4-FFF2-40B4-BE49-F238E27FC236}">
                <a16:creationId xmlns:a16="http://schemas.microsoft.com/office/drawing/2014/main" id="{753A191B-379F-4DF5-A0E0-3A2084179345}"/>
              </a:ext>
            </a:extLst>
          </p:cNvPr>
          <p:cNvSpPr txBox="1"/>
          <p:nvPr/>
        </p:nvSpPr>
        <p:spPr>
          <a:xfrm>
            <a:off x="9882177" y="4396422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Reply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78A24826-2C0B-4A31-B001-496F0ED9E09D}"/>
              </a:ext>
            </a:extLst>
          </p:cNvPr>
          <p:cNvSpPr txBox="1"/>
          <p:nvPr/>
        </p:nvSpPr>
        <p:spPr>
          <a:xfrm>
            <a:off x="2744950" y="4404554"/>
            <a:ext cx="10935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Client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Request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00A18DD-E67D-144D-960F-78384108D77D}"/>
              </a:ext>
            </a:extLst>
          </p:cNvPr>
          <p:cNvSpPr/>
          <p:nvPr/>
        </p:nvSpPr>
        <p:spPr>
          <a:xfrm>
            <a:off x="2180496" y="1741235"/>
            <a:ext cx="247888" cy="19637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CAA780C4-A639-C242-96AB-DC47BCB6E2AF}"/>
              </a:ext>
            </a:extLst>
          </p:cNvPr>
          <p:cNvSpPr/>
          <p:nvPr/>
        </p:nvSpPr>
        <p:spPr>
          <a:xfrm>
            <a:off x="2180496" y="2353262"/>
            <a:ext cx="247888" cy="196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B975397-F55F-1740-AF78-0B3BBFCF0FF3}"/>
              </a:ext>
            </a:extLst>
          </p:cNvPr>
          <p:cNvSpPr/>
          <p:nvPr/>
        </p:nvSpPr>
        <p:spPr>
          <a:xfrm>
            <a:off x="2180496" y="2988448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2DA64FF-C5BB-6949-9C6B-971C75D3659B}"/>
              </a:ext>
            </a:extLst>
          </p:cNvPr>
          <p:cNvSpPr/>
          <p:nvPr/>
        </p:nvSpPr>
        <p:spPr>
          <a:xfrm>
            <a:off x="2180496" y="3647257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A9B349-1E80-0F4B-9165-F395E6E3C3F6}"/>
              </a:ext>
            </a:extLst>
          </p:cNvPr>
          <p:cNvSpPr/>
          <p:nvPr/>
        </p:nvSpPr>
        <p:spPr>
          <a:xfrm>
            <a:off x="2180496" y="4275416"/>
            <a:ext cx="247888" cy="196373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C9A184-9AEE-3942-B489-F30DF98B9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7837" y="6285396"/>
            <a:ext cx="1554163" cy="365125"/>
          </a:xfrm>
        </p:spPr>
        <p:txBody>
          <a:bodyPr/>
          <a:lstStyle/>
          <a:p>
            <a:pPr>
              <a:defRPr/>
            </a:pPr>
            <a:fld id="{0049991A-064A-CE4A-B518-ADBA70FA0A28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>
                <a:defRPr/>
              </a:pPr>
              <a:t>4</a:t>
            </a:fld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81C38094-B120-6A4D-A4FC-290BC1F69DB7}"/>
              </a:ext>
            </a:extLst>
          </p:cNvPr>
          <p:cNvSpPr txBox="1">
            <a:spLocks/>
          </p:cNvSpPr>
          <p:nvPr/>
        </p:nvSpPr>
        <p:spPr bwMode="auto">
          <a:xfrm>
            <a:off x="526587" y="224158"/>
            <a:ext cx="10972800" cy="7138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PBFT Civil Executions</a:t>
            </a:r>
            <a:endParaRPr lang="en-US" altLang="en-US" b="1" dirty="0">
              <a:latin typeface="Palatino Linotype" panose="02040502050505030304" pitchFamily="18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C040792-7757-8E42-9814-562F00DD0428}"/>
              </a:ext>
            </a:extLst>
          </p:cNvPr>
          <p:cNvGrpSpPr/>
          <p:nvPr/>
        </p:nvGrpSpPr>
        <p:grpSpPr>
          <a:xfrm>
            <a:off x="8852975" y="2147216"/>
            <a:ext cx="1554164" cy="3599982"/>
            <a:chOff x="8852975" y="1630388"/>
            <a:chExt cx="1554164" cy="359998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604207A-B0F0-6E43-9F52-B0647A997477}"/>
                </a:ext>
              </a:extLst>
            </p:cNvPr>
            <p:cNvSpPr/>
            <p:nvPr/>
          </p:nvSpPr>
          <p:spPr>
            <a:xfrm>
              <a:off x="9457323" y="1630388"/>
              <a:ext cx="345469" cy="2597766"/>
            </a:xfrm>
            <a:prstGeom prst="ellipse">
              <a:avLst/>
            </a:prstGeom>
            <a:noFill/>
            <a:ln w="412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13928AE-EF02-5F45-874C-1E3DA0538D5D}"/>
                </a:ext>
              </a:extLst>
            </p:cNvPr>
            <p:cNvCxnSpPr>
              <a:stCxn id="10" idx="4"/>
            </p:cNvCxnSpPr>
            <p:nvPr/>
          </p:nvCxnSpPr>
          <p:spPr>
            <a:xfrm flipH="1">
              <a:off x="9630057" y="4228154"/>
              <a:ext cx="1" cy="489620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itle 1">
              <a:extLst>
                <a:ext uri="{FF2B5EF4-FFF2-40B4-BE49-F238E27FC236}">
                  <a16:creationId xmlns:a16="http://schemas.microsoft.com/office/drawing/2014/main" id="{018E24F6-F2BA-8B44-A8D3-2093884043F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852975" y="4723693"/>
              <a:ext cx="1554164" cy="506677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:ma14="http://schemas.microsoft.com/office/mac/drawingml/2011/main" xmlns="" val="1"/>
              </a:ex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1pPr>
              <a:lvl2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2pPr>
              <a:lvl3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3pPr>
              <a:lvl4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4pPr>
              <a:lvl5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5pPr>
              <a:lvl6pPr marL="4572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6pPr>
              <a:lvl7pPr marL="9144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7pPr>
              <a:lvl8pPr marL="13716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8pPr>
              <a:lvl9pPr marL="18288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sz="2400" dirty="0">
                  <a:solidFill>
                    <a:srgbClr val="002060"/>
                  </a:solidFill>
                  <a:latin typeface="Palatino Linotype" panose="02040502050505030304" pitchFamily="18" charset="0"/>
                  <a:cs typeface="Times New Roman" panose="02020603050405020304" pitchFamily="18" charset="0"/>
                </a:rPr>
                <a:t>Execute</a:t>
              </a:r>
              <a:endParaRPr lang="en-US" altLang="en-US" sz="2400" dirty="0">
                <a:solidFill>
                  <a:srgbClr val="002060"/>
                </a:solidFill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617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79" grpId="0"/>
      <p:bldP spid="168" grpId="0"/>
      <p:bldP spid="169" grpId="0"/>
      <p:bldP spid="170" grpId="0"/>
      <p:bldP spid="214" grpId="0"/>
      <p:bldP spid="2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901148" y="225078"/>
            <a:ext cx="10515600" cy="1378647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PBFT Uncivil Execution: Primary Failure </a:t>
            </a:r>
            <a:br>
              <a:rPr lang="en-US" b="1" dirty="0">
                <a:latin typeface="Palatino Linotype" panose="0204050205050503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(</a:t>
            </a:r>
            <a:r>
              <a:rPr lang="en-US" b="1" i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View Change</a:t>
            </a:r>
            <a:r>
              <a:rPr lang="en-US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)</a:t>
            </a:r>
            <a:endParaRPr lang="en-US" altLang="en-US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E9DD523-E72C-4F0A-B911-7088F6779BD2}"/>
              </a:ext>
            </a:extLst>
          </p:cNvPr>
          <p:cNvCxnSpPr>
            <a:cxnSpLocks/>
          </p:cNvCxnSpPr>
          <p:nvPr/>
        </p:nvCxnSpPr>
        <p:spPr>
          <a:xfrm>
            <a:off x="2958375" y="4454803"/>
            <a:ext cx="8173453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E23DFE-E49B-4B1E-AAA3-23F13BDD75AB}"/>
              </a:ext>
            </a:extLst>
          </p:cNvPr>
          <p:cNvCxnSpPr>
            <a:cxnSpLocks/>
          </p:cNvCxnSpPr>
          <p:nvPr/>
        </p:nvCxnSpPr>
        <p:spPr>
          <a:xfrm flipV="1">
            <a:off x="2958375" y="3802754"/>
            <a:ext cx="8173453" cy="11969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2D3B77-A768-4EEE-9BCA-84A95E7FAFBB}"/>
              </a:ext>
            </a:extLst>
          </p:cNvPr>
          <p:cNvCxnSpPr>
            <a:cxnSpLocks/>
          </p:cNvCxnSpPr>
          <p:nvPr/>
        </p:nvCxnSpPr>
        <p:spPr>
          <a:xfrm>
            <a:off x="2958375" y="3174643"/>
            <a:ext cx="8173453" cy="667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72E693-2240-4D3C-A0E6-91C19898C56A}"/>
              </a:ext>
            </a:extLst>
          </p:cNvPr>
          <p:cNvCxnSpPr>
            <a:cxnSpLocks/>
          </p:cNvCxnSpPr>
          <p:nvPr/>
        </p:nvCxnSpPr>
        <p:spPr>
          <a:xfrm flipV="1">
            <a:off x="2958375" y="5091914"/>
            <a:ext cx="8173453" cy="296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90C065E-C6C3-413C-A169-7910FE867E39}"/>
              </a:ext>
            </a:extLst>
          </p:cNvPr>
          <p:cNvSpPr txBox="1"/>
          <p:nvPr/>
        </p:nvSpPr>
        <p:spPr>
          <a:xfrm>
            <a:off x="1688218" y="3581833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2645A2-D313-4726-A58F-1D8015742594}"/>
              </a:ext>
            </a:extLst>
          </p:cNvPr>
          <p:cNvSpPr txBox="1"/>
          <p:nvPr/>
        </p:nvSpPr>
        <p:spPr>
          <a:xfrm>
            <a:off x="1688218" y="4188000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Replica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F06917-2FD3-4A39-AB48-DAC1242C65A1}"/>
              </a:ext>
            </a:extLst>
          </p:cNvPr>
          <p:cNvSpPr txBox="1"/>
          <p:nvPr/>
        </p:nvSpPr>
        <p:spPr>
          <a:xfrm>
            <a:off x="633408" y="4872117"/>
            <a:ext cx="23150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Byzantine Primary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CCD714-BDF9-4F5C-94A6-3BBA045FC967}"/>
              </a:ext>
            </a:extLst>
          </p:cNvPr>
          <p:cNvSpPr txBox="1"/>
          <p:nvPr/>
        </p:nvSpPr>
        <p:spPr>
          <a:xfrm>
            <a:off x="1174048" y="2975666"/>
            <a:ext cx="17283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New Primary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CD0A73A-2E79-4E44-9F6E-F36FD8B48CA9}"/>
              </a:ext>
            </a:extLst>
          </p:cNvPr>
          <p:cNvCxnSpPr>
            <a:cxnSpLocks/>
          </p:cNvCxnSpPr>
          <p:nvPr/>
        </p:nvCxnSpPr>
        <p:spPr>
          <a:xfrm>
            <a:off x="3204840" y="3181315"/>
            <a:ext cx="3053183" cy="5806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BD42B51-8F9D-45C3-944A-1592686212C1}"/>
              </a:ext>
            </a:extLst>
          </p:cNvPr>
          <p:cNvCxnSpPr>
            <a:cxnSpLocks/>
          </p:cNvCxnSpPr>
          <p:nvPr/>
        </p:nvCxnSpPr>
        <p:spPr>
          <a:xfrm>
            <a:off x="3204840" y="3181315"/>
            <a:ext cx="3024036" cy="12445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8C027FC-B2F3-40A7-94D2-A798972EDCEB}"/>
              </a:ext>
            </a:extLst>
          </p:cNvPr>
          <p:cNvCxnSpPr>
            <a:cxnSpLocks/>
          </p:cNvCxnSpPr>
          <p:nvPr/>
        </p:nvCxnSpPr>
        <p:spPr>
          <a:xfrm>
            <a:off x="3182764" y="3167972"/>
            <a:ext cx="3057888" cy="18945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1CA3415-3178-4EAE-9D0A-7479DB8C7B51}"/>
              </a:ext>
            </a:extLst>
          </p:cNvPr>
          <p:cNvCxnSpPr>
            <a:cxnSpLocks/>
          </p:cNvCxnSpPr>
          <p:nvPr/>
        </p:nvCxnSpPr>
        <p:spPr>
          <a:xfrm>
            <a:off x="3187757" y="3165003"/>
            <a:ext cx="0" cy="192691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715428D-8EC1-491B-AB78-ACB734F889FC}"/>
              </a:ext>
            </a:extLst>
          </p:cNvPr>
          <p:cNvCxnSpPr>
            <a:cxnSpLocks/>
          </p:cNvCxnSpPr>
          <p:nvPr/>
        </p:nvCxnSpPr>
        <p:spPr>
          <a:xfrm flipH="1">
            <a:off x="6258024" y="3144790"/>
            <a:ext cx="0" cy="1917738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DBB58F4-D2BA-43C0-9D41-C37F9D6C4D40}"/>
              </a:ext>
            </a:extLst>
          </p:cNvPr>
          <p:cNvCxnSpPr>
            <a:cxnSpLocks/>
          </p:cNvCxnSpPr>
          <p:nvPr/>
        </p:nvCxnSpPr>
        <p:spPr>
          <a:xfrm flipH="1">
            <a:off x="9018458" y="3165003"/>
            <a:ext cx="0" cy="1917738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0D5DDB7-93D6-40CE-8621-501D000AB726}"/>
              </a:ext>
            </a:extLst>
          </p:cNvPr>
          <p:cNvCxnSpPr>
            <a:cxnSpLocks/>
          </p:cNvCxnSpPr>
          <p:nvPr/>
        </p:nvCxnSpPr>
        <p:spPr>
          <a:xfrm>
            <a:off x="3204840" y="3824365"/>
            <a:ext cx="3050319" cy="6014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C356F88A-B360-4268-8075-9121B8DAE908}"/>
              </a:ext>
            </a:extLst>
          </p:cNvPr>
          <p:cNvSpPr txBox="1"/>
          <p:nvPr/>
        </p:nvSpPr>
        <p:spPr>
          <a:xfrm>
            <a:off x="3277182" y="5170339"/>
            <a:ext cx="2980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View Change Message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02623FC-5DDB-44A2-8C8C-B80B4E58247C}"/>
              </a:ext>
            </a:extLst>
          </p:cNvPr>
          <p:cNvCxnSpPr>
            <a:cxnSpLocks/>
          </p:cNvCxnSpPr>
          <p:nvPr/>
        </p:nvCxnSpPr>
        <p:spPr>
          <a:xfrm flipV="1">
            <a:off x="3199847" y="3210283"/>
            <a:ext cx="3016940" cy="59431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B8D7CF1-72AA-4CED-8CEE-DECA912CAA5C}"/>
              </a:ext>
            </a:extLst>
          </p:cNvPr>
          <p:cNvCxnSpPr>
            <a:cxnSpLocks/>
          </p:cNvCxnSpPr>
          <p:nvPr/>
        </p:nvCxnSpPr>
        <p:spPr>
          <a:xfrm>
            <a:off x="3204840" y="3824364"/>
            <a:ext cx="3008398" cy="12463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BD2819B-C547-4C49-92C9-AD64B34E2C09}"/>
              </a:ext>
            </a:extLst>
          </p:cNvPr>
          <p:cNvCxnSpPr>
            <a:cxnSpLocks/>
          </p:cNvCxnSpPr>
          <p:nvPr/>
        </p:nvCxnSpPr>
        <p:spPr>
          <a:xfrm>
            <a:off x="6256069" y="3194935"/>
            <a:ext cx="2762389" cy="58695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98DFFD3-0817-434E-ADD7-1A84E561BE18}"/>
              </a:ext>
            </a:extLst>
          </p:cNvPr>
          <p:cNvCxnSpPr>
            <a:cxnSpLocks/>
          </p:cNvCxnSpPr>
          <p:nvPr/>
        </p:nvCxnSpPr>
        <p:spPr>
          <a:xfrm>
            <a:off x="6270576" y="3194935"/>
            <a:ext cx="2747881" cy="1214972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D8520E3-9B7E-458C-BF09-E24CB55B7594}"/>
              </a:ext>
            </a:extLst>
          </p:cNvPr>
          <p:cNvCxnSpPr>
            <a:cxnSpLocks/>
          </p:cNvCxnSpPr>
          <p:nvPr/>
        </p:nvCxnSpPr>
        <p:spPr>
          <a:xfrm>
            <a:off x="6294441" y="3219508"/>
            <a:ext cx="2733926" cy="185123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EF8DEB84-FA97-4289-9435-37CEC9130AB9}"/>
              </a:ext>
            </a:extLst>
          </p:cNvPr>
          <p:cNvSpPr txBox="1"/>
          <p:nvPr/>
        </p:nvSpPr>
        <p:spPr>
          <a:xfrm>
            <a:off x="6453810" y="5200997"/>
            <a:ext cx="2524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New View Message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DBB4C1D-1A39-49EB-8B26-FEEF54D8E915}"/>
              </a:ext>
            </a:extLst>
          </p:cNvPr>
          <p:cNvSpPr txBox="1"/>
          <p:nvPr/>
        </p:nvSpPr>
        <p:spPr>
          <a:xfrm>
            <a:off x="9243169" y="5247283"/>
            <a:ext cx="20683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Enter New View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B6EA5347-30DC-4F55-BAB3-5F77C2603347}"/>
              </a:ext>
            </a:extLst>
          </p:cNvPr>
          <p:cNvCxnSpPr>
            <a:cxnSpLocks/>
          </p:cNvCxnSpPr>
          <p:nvPr/>
        </p:nvCxnSpPr>
        <p:spPr>
          <a:xfrm>
            <a:off x="3198073" y="4457941"/>
            <a:ext cx="3008398" cy="6045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1D3482F8-243D-459D-B099-91CB62E320D7}"/>
              </a:ext>
            </a:extLst>
          </p:cNvPr>
          <p:cNvCxnSpPr>
            <a:cxnSpLocks/>
          </p:cNvCxnSpPr>
          <p:nvPr/>
        </p:nvCxnSpPr>
        <p:spPr>
          <a:xfrm flipV="1">
            <a:off x="3208389" y="3210283"/>
            <a:ext cx="3008398" cy="12285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DA4FAEFD-1DA8-40F6-B7AA-79733C4617A8}"/>
              </a:ext>
            </a:extLst>
          </p:cNvPr>
          <p:cNvCxnSpPr>
            <a:cxnSpLocks/>
          </p:cNvCxnSpPr>
          <p:nvPr/>
        </p:nvCxnSpPr>
        <p:spPr>
          <a:xfrm flipV="1">
            <a:off x="3187757" y="3843483"/>
            <a:ext cx="3052895" cy="6052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9F5CB72F-8009-2841-9BA8-08B637767EAA}"/>
              </a:ext>
            </a:extLst>
          </p:cNvPr>
          <p:cNvSpPr/>
          <p:nvPr/>
        </p:nvSpPr>
        <p:spPr>
          <a:xfrm>
            <a:off x="3058779" y="3079234"/>
            <a:ext cx="247888" cy="196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FF7605BE-F03C-4041-8F7C-2AD5599ECB95}"/>
              </a:ext>
            </a:extLst>
          </p:cNvPr>
          <p:cNvSpPr/>
          <p:nvPr/>
        </p:nvSpPr>
        <p:spPr>
          <a:xfrm>
            <a:off x="3058779" y="3714420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7C42E60-4D4F-5143-ABEC-BD8F3BB5ABAD}"/>
              </a:ext>
            </a:extLst>
          </p:cNvPr>
          <p:cNvSpPr/>
          <p:nvPr/>
        </p:nvSpPr>
        <p:spPr>
          <a:xfrm>
            <a:off x="3058779" y="4373229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AAB7482-A79D-ED44-97F9-5C7924C723D6}"/>
              </a:ext>
            </a:extLst>
          </p:cNvPr>
          <p:cNvSpPr/>
          <p:nvPr/>
        </p:nvSpPr>
        <p:spPr>
          <a:xfrm>
            <a:off x="3058779" y="5001388"/>
            <a:ext cx="247888" cy="196373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75C042-FA7E-D54F-B0C9-83BAD61FD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24585" y="6311900"/>
            <a:ext cx="1554163" cy="365125"/>
          </a:xfrm>
        </p:spPr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9B45400-A5E4-884F-958B-EEE058DAC736}"/>
              </a:ext>
            </a:extLst>
          </p:cNvPr>
          <p:cNvGrpSpPr/>
          <p:nvPr/>
        </p:nvGrpSpPr>
        <p:grpSpPr>
          <a:xfrm>
            <a:off x="5954886" y="2131591"/>
            <a:ext cx="3876987" cy="1355730"/>
            <a:chOff x="5954886" y="2131591"/>
            <a:chExt cx="3876987" cy="1355730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FFE527E-5D5E-EA48-BDBD-C32061CF0D3A}"/>
                </a:ext>
              </a:extLst>
            </p:cNvPr>
            <p:cNvSpPr/>
            <p:nvPr/>
          </p:nvSpPr>
          <p:spPr>
            <a:xfrm>
              <a:off x="5954886" y="2895728"/>
              <a:ext cx="571531" cy="591593"/>
            </a:xfrm>
            <a:prstGeom prst="ellipse">
              <a:avLst/>
            </a:prstGeom>
            <a:noFill/>
            <a:ln w="412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0FFB8D05-A259-624D-BD0E-6FB27BD618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26417" y="2624324"/>
              <a:ext cx="796663" cy="381178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itle 1">
              <a:extLst>
                <a:ext uri="{FF2B5EF4-FFF2-40B4-BE49-F238E27FC236}">
                  <a16:creationId xmlns:a16="http://schemas.microsoft.com/office/drawing/2014/main" id="{E5322B5C-582E-FA4D-8298-451065A1747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097948" y="2131591"/>
              <a:ext cx="2733925" cy="949812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:ma14="http://schemas.microsoft.com/office/mac/drawingml/2011/main" xmlns="" val="1"/>
              </a:ex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 kern="12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1pPr>
              <a:lvl2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2pPr>
              <a:lvl3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3pPr>
              <a:lvl4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4pPr>
              <a:lvl5pPr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5pPr>
              <a:lvl6pPr marL="4572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6pPr>
              <a:lvl7pPr marL="9144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7pPr>
              <a:lvl8pPr marL="13716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8pPr>
              <a:lvl9pPr marL="1828800" algn="l" rtl="0" eaLnBrk="1" fontAlgn="base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Proxima Nova" charset="0"/>
                  <a:ea typeface="Proxima Nova" charset="0"/>
                  <a:cs typeface="Proxima Nova" charset="0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sz="2400" dirty="0">
                  <a:solidFill>
                    <a:srgbClr val="002060"/>
                  </a:solidFill>
                  <a:latin typeface="Palatino Linotype" panose="02040502050505030304" pitchFamily="18" charset="0"/>
                  <a:cs typeface="Times New Roman" panose="02020603050405020304" pitchFamily="18" charset="0"/>
                </a:rPr>
                <a:t>Got VC message from Majority?</a:t>
              </a:r>
              <a:endParaRPr lang="en-US" altLang="en-US" sz="2400" dirty="0">
                <a:solidFill>
                  <a:srgbClr val="002060"/>
                </a:solidFill>
                <a:latin typeface="Palatino Linotype" panose="0204050205050503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19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" grpId="0"/>
      <p:bldP spid="89" grpId="0"/>
      <p:bldP spid="9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308DBC3-D38B-43DA-9D0C-43016345A3AE}"/>
              </a:ext>
            </a:extLst>
          </p:cNvPr>
          <p:cNvSpPr txBox="1">
            <a:spLocks/>
          </p:cNvSpPr>
          <p:nvPr/>
        </p:nvSpPr>
        <p:spPr bwMode="auto">
          <a:xfrm>
            <a:off x="31208" y="435126"/>
            <a:ext cx="10866230" cy="124053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Speculative Byzantine Fault Tolerance (Zyzzyva)</a:t>
            </a:r>
          </a:p>
          <a:p>
            <a:pPr algn="ctr">
              <a:lnSpc>
                <a:spcPct val="120000"/>
              </a:lnSpc>
            </a:pPr>
            <a:r>
              <a:rPr lang="en-US" altLang="en-US" sz="2800" b="1" dirty="0">
                <a:latin typeface="Palatino Linotype" panose="02040502050505030304" pitchFamily="18" charset="0"/>
              </a:rPr>
              <a:t>[SOSP’07]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B74EB59E-76FC-4858-B94F-F2FDB2F55E8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3008" y="1970522"/>
            <a:ext cx="11746523" cy="4000903"/>
          </a:xfrm>
        </p:spPr>
        <p:txBody>
          <a:bodyPr rtlCol="0"/>
          <a:lstStyle/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Speculation</a:t>
            </a:r>
            <a:r>
              <a:rPr lang="en-US" sz="2400" b="1" dirty="0"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</a:rPr>
              <a:t>to</a:t>
            </a:r>
            <a:r>
              <a:rPr lang="fa-IR" sz="2400" dirty="0"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</a:rPr>
              <a:t>achieve consensus in a </a:t>
            </a: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single</a:t>
            </a:r>
            <a:r>
              <a:rPr lang="en-US" sz="2400" dirty="0">
                <a:latin typeface="Palatino Linotype" panose="02040502050505030304" pitchFamily="18" charset="0"/>
              </a:rPr>
              <a:t> phase.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Under </a:t>
            </a:r>
            <a:r>
              <a:rPr lang="en-US" sz="2400" b="1" i="1" dirty="0">
                <a:latin typeface="Palatino Linotype" panose="02040502050505030304" pitchFamily="18" charset="0"/>
              </a:rPr>
              <a:t>no failures</a:t>
            </a:r>
            <a:r>
              <a:rPr lang="en-US" sz="2400" dirty="0">
                <a:latin typeface="Palatino Linotype" panose="02040502050505030304" pitchFamily="18" charset="0"/>
              </a:rPr>
              <a:t>, it only requires </a:t>
            </a:r>
            <a:r>
              <a:rPr lang="en-US" sz="2400" dirty="0">
                <a:solidFill>
                  <a:srgbClr val="00B050"/>
                </a:solidFill>
                <a:latin typeface="Palatino Linotype" panose="02040502050505030304" pitchFamily="18" charset="0"/>
              </a:rPr>
              <a:t>linear</a:t>
            </a:r>
            <a:r>
              <a:rPr lang="en-US" sz="2400" dirty="0">
                <a:latin typeface="Palatino Linotype" panose="02040502050505030304" pitchFamily="18" charset="0"/>
              </a:rPr>
              <a:t> communication complexity.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Requires </a:t>
            </a:r>
            <a:r>
              <a:rPr lang="en-US" sz="2400" dirty="0">
                <a:latin typeface="Palatino Linotype" panose="02040502050505030304" pitchFamily="18" charset="0"/>
              </a:rPr>
              <a:t>good clients, for ensuring same order across the replicas.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Clients </a:t>
            </a: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need</a:t>
            </a:r>
            <a:r>
              <a:rPr lang="en-US" sz="2400" dirty="0">
                <a:latin typeface="Palatino Linotype" panose="02040502050505030304" pitchFamily="18" charset="0"/>
              </a:rPr>
              <a:t> matching responses from all the </a:t>
            </a: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3f+1</a:t>
            </a:r>
            <a:r>
              <a:rPr lang="en-US" sz="2400" dirty="0">
                <a:latin typeface="Palatino Linotype" panose="02040502050505030304" pitchFamily="18" charset="0"/>
              </a:rPr>
              <a:t> replicas.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Just </a:t>
            </a: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one crash failure</a:t>
            </a:r>
            <a:r>
              <a:rPr lang="en-US" sz="2400" b="1" dirty="0">
                <a:solidFill>
                  <a:srgbClr val="C00000"/>
                </a:solidFill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</a:rPr>
              <a:t>is sufficient to severely impact throughput. 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Recently, proven</a:t>
            </a:r>
            <a:r>
              <a:rPr lang="en-US" sz="2400" dirty="0">
                <a:solidFill>
                  <a:srgbClr val="C00000"/>
                </a:solidFill>
                <a:latin typeface="Palatino Linotype" panose="02040502050505030304" pitchFamily="18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Palatino Linotype" panose="02040502050505030304" pitchFamily="18" charset="0"/>
              </a:rPr>
              <a:t>unsafe</a:t>
            </a:r>
            <a:r>
              <a:rPr lang="en-US" sz="2400" dirty="0">
                <a:solidFill>
                  <a:srgbClr val="C00000"/>
                </a:solidFill>
                <a:latin typeface="Palatino Linotype" panose="02040502050505030304" pitchFamily="18" charset="0"/>
              </a:rPr>
              <a:t>! </a:t>
            </a:r>
            <a:endParaRPr lang="en-US" sz="2400" dirty="0">
              <a:latin typeface="Palatino Linotype" panose="0204050205050503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B5FC38-BA92-2449-88D9-4C9E40388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2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899318" y="850992"/>
            <a:ext cx="10515600" cy="71385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Zyzzyva Civil Executions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EC35D011-B1B4-4FB4-AA74-3A97163A649A}"/>
              </a:ext>
            </a:extLst>
          </p:cNvPr>
          <p:cNvCxnSpPr/>
          <p:nvPr/>
        </p:nvCxnSpPr>
        <p:spPr>
          <a:xfrm>
            <a:off x="2975754" y="4180423"/>
            <a:ext cx="722376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0BE01C69-D2D6-44C3-B6A5-3037F70D3673}"/>
              </a:ext>
            </a:extLst>
          </p:cNvPr>
          <p:cNvCxnSpPr/>
          <p:nvPr/>
        </p:nvCxnSpPr>
        <p:spPr>
          <a:xfrm>
            <a:off x="2975754" y="3540343"/>
            <a:ext cx="722376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C2711055-3403-4A2A-B6FF-E2FDEE4C5CC4}"/>
              </a:ext>
            </a:extLst>
          </p:cNvPr>
          <p:cNvCxnSpPr>
            <a:cxnSpLocks/>
          </p:cNvCxnSpPr>
          <p:nvPr/>
        </p:nvCxnSpPr>
        <p:spPr>
          <a:xfrm>
            <a:off x="2975754" y="2900263"/>
            <a:ext cx="722376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4F3CF79-B3B1-4BF9-9A8C-F27CEC230C51}"/>
              </a:ext>
            </a:extLst>
          </p:cNvPr>
          <p:cNvCxnSpPr/>
          <p:nvPr/>
        </p:nvCxnSpPr>
        <p:spPr>
          <a:xfrm>
            <a:off x="2975754" y="4820503"/>
            <a:ext cx="72237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39899C86-7E01-444A-BF7A-E9C2D2F0AD2A}"/>
              </a:ext>
            </a:extLst>
          </p:cNvPr>
          <p:cNvSpPr txBox="1"/>
          <p:nvPr/>
        </p:nvSpPr>
        <p:spPr>
          <a:xfrm>
            <a:off x="2041316" y="2072224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Client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FB8348B-ABCA-46AE-AC46-2EB71C54EF63}"/>
              </a:ext>
            </a:extLst>
          </p:cNvPr>
          <p:cNvSpPr txBox="1"/>
          <p:nvPr/>
        </p:nvSpPr>
        <p:spPr>
          <a:xfrm>
            <a:off x="1725850" y="3333196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 1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C534BAF-E44B-4A1E-83C8-2F68932941B4}"/>
              </a:ext>
            </a:extLst>
          </p:cNvPr>
          <p:cNvSpPr txBox="1"/>
          <p:nvPr/>
        </p:nvSpPr>
        <p:spPr>
          <a:xfrm>
            <a:off x="1725850" y="3939363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 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7BFB7BB-FF60-42C6-BE2D-A07A9BBBF28E}"/>
              </a:ext>
            </a:extLst>
          </p:cNvPr>
          <p:cNvSpPr txBox="1"/>
          <p:nvPr/>
        </p:nvSpPr>
        <p:spPr>
          <a:xfrm>
            <a:off x="1725850" y="4623480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 3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BDA6AB8-7CD6-48D5-BC62-F13A4AAA83C2}"/>
              </a:ext>
            </a:extLst>
          </p:cNvPr>
          <p:cNvCxnSpPr>
            <a:cxnSpLocks/>
          </p:cNvCxnSpPr>
          <p:nvPr/>
        </p:nvCxnSpPr>
        <p:spPr>
          <a:xfrm>
            <a:off x="2975754" y="2265077"/>
            <a:ext cx="722376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FC658D0D-FB9B-40E3-84EF-F4957D169019}"/>
              </a:ext>
            </a:extLst>
          </p:cNvPr>
          <p:cNvSpPr txBox="1"/>
          <p:nvPr/>
        </p:nvSpPr>
        <p:spPr>
          <a:xfrm>
            <a:off x="1825630" y="2727029"/>
            <a:ext cx="1114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Primary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DAE5824B-CC2C-46E8-9145-793E5F842F42}"/>
              </a:ext>
            </a:extLst>
          </p:cNvPr>
          <p:cNvCxnSpPr>
            <a:cxnSpLocks/>
          </p:cNvCxnSpPr>
          <p:nvPr/>
        </p:nvCxnSpPr>
        <p:spPr>
          <a:xfrm>
            <a:off x="3215453" y="2278096"/>
            <a:ext cx="1813492" cy="60762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0C0D8C53-7A1E-4D1C-ACA6-6964BB9B31AA}"/>
              </a:ext>
            </a:extLst>
          </p:cNvPr>
          <p:cNvCxnSpPr>
            <a:cxnSpLocks/>
          </p:cNvCxnSpPr>
          <p:nvPr/>
        </p:nvCxnSpPr>
        <p:spPr>
          <a:xfrm>
            <a:off x="5033936" y="2906935"/>
            <a:ext cx="1839115" cy="623284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D6FC0CE-24AB-4311-86D8-3855CB718E3E}"/>
              </a:ext>
            </a:extLst>
          </p:cNvPr>
          <p:cNvCxnSpPr>
            <a:cxnSpLocks/>
          </p:cNvCxnSpPr>
          <p:nvPr/>
        </p:nvCxnSpPr>
        <p:spPr>
          <a:xfrm>
            <a:off x="5033936" y="2906935"/>
            <a:ext cx="1849432" cy="128340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BD870A2F-2732-4BB7-9CCD-142D0B76E981}"/>
              </a:ext>
            </a:extLst>
          </p:cNvPr>
          <p:cNvCxnSpPr>
            <a:cxnSpLocks/>
          </p:cNvCxnSpPr>
          <p:nvPr/>
        </p:nvCxnSpPr>
        <p:spPr>
          <a:xfrm>
            <a:off x="5033936" y="2900263"/>
            <a:ext cx="1839115" cy="1934779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C939351F-C5F5-42FA-B404-33487710D2AA}"/>
              </a:ext>
            </a:extLst>
          </p:cNvPr>
          <p:cNvCxnSpPr/>
          <p:nvPr/>
        </p:nvCxnSpPr>
        <p:spPr>
          <a:xfrm>
            <a:off x="3205136" y="2265077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56F55C8-A98B-4A01-B475-5E7B9F281FDC}"/>
              </a:ext>
            </a:extLst>
          </p:cNvPr>
          <p:cNvCxnSpPr/>
          <p:nvPr/>
        </p:nvCxnSpPr>
        <p:spPr>
          <a:xfrm>
            <a:off x="5033936" y="2279616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0089AB89-7146-4ACE-ABDE-A9C8D2170AC5}"/>
              </a:ext>
            </a:extLst>
          </p:cNvPr>
          <p:cNvCxnSpPr>
            <a:cxnSpLocks/>
          </p:cNvCxnSpPr>
          <p:nvPr/>
        </p:nvCxnSpPr>
        <p:spPr>
          <a:xfrm>
            <a:off x="6862736" y="2279616"/>
            <a:ext cx="0" cy="254505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8B36FF30-1BB5-49C9-BAF9-5AD2D9A62D65}"/>
              </a:ext>
            </a:extLst>
          </p:cNvPr>
          <p:cNvCxnSpPr/>
          <p:nvPr/>
        </p:nvCxnSpPr>
        <p:spPr>
          <a:xfrm>
            <a:off x="8691536" y="2269247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B18757F6-5CC8-4C2E-BA2D-F04F073A91FD}"/>
              </a:ext>
            </a:extLst>
          </p:cNvPr>
          <p:cNvCxnSpPr>
            <a:cxnSpLocks/>
          </p:cNvCxnSpPr>
          <p:nvPr/>
        </p:nvCxnSpPr>
        <p:spPr>
          <a:xfrm flipV="1">
            <a:off x="6870555" y="2279616"/>
            <a:ext cx="1813161" cy="125679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0EE6C25B-BFA8-417B-AC7E-8B1CE51EEE38}"/>
              </a:ext>
            </a:extLst>
          </p:cNvPr>
          <p:cNvCxnSpPr>
            <a:cxnSpLocks/>
          </p:cNvCxnSpPr>
          <p:nvPr/>
        </p:nvCxnSpPr>
        <p:spPr>
          <a:xfrm flipV="1">
            <a:off x="6873052" y="2279616"/>
            <a:ext cx="1810664" cy="18862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1916B48F-0B2F-4391-99B4-CE254A273B75}"/>
              </a:ext>
            </a:extLst>
          </p:cNvPr>
          <p:cNvCxnSpPr>
            <a:cxnSpLocks/>
          </p:cNvCxnSpPr>
          <p:nvPr/>
        </p:nvCxnSpPr>
        <p:spPr>
          <a:xfrm flipV="1">
            <a:off x="6862736" y="2279616"/>
            <a:ext cx="1820980" cy="253621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7B71A9C6-2DF2-4386-BCD3-68EB4FE73D73}"/>
              </a:ext>
            </a:extLst>
          </p:cNvPr>
          <p:cNvSpPr txBox="1"/>
          <p:nvPr/>
        </p:nvSpPr>
        <p:spPr>
          <a:xfrm>
            <a:off x="4409461" y="2334809"/>
            <a:ext cx="481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Palatino Linotype" panose="02040502050505030304" pitchFamily="18" charset="0"/>
              </a:rPr>
              <a:t>T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16B7D69-1CD6-4FAE-AEC6-89ADBB13482B}"/>
              </a:ext>
            </a:extLst>
          </p:cNvPr>
          <p:cNvSpPr txBox="1"/>
          <p:nvPr/>
        </p:nvSpPr>
        <p:spPr>
          <a:xfrm>
            <a:off x="7320740" y="4830370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Reply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6C804D89-717D-4755-9B2C-DEC333E37EAF}"/>
              </a:ext>
            </a:extLst>
          </p:cNvPr>
          <p:cNvSpPr txBox="1"/>
          <p:nvPr/>
        </p:nvSpPr>
        <p:spPr>
          <a:xfrm>
            <a:off x="3641386" y="4823326"/>
            <a:ext cx="10935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Client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Request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3A99D89E-BCF8-4238-AD01-D74CCBC0E0B2}"/>
              </a:ext>
            </a:extLst>
          </p:cNvPr>
          <p:cNvCxnSpPr>
            <a:cxnSpLocks/>
          </p:cNvCxnSpPr>
          <p:nvPr/>
        </p:nvCxnSpPr>
        <p:spPr>
          <a:xfrm flipV="1">
            <a:off x="6870555" y="2277780"/>
            <a:ext cx="1810667" cy="6198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2673FA86-7F29-E943-8461-6676660E9C0C}"/>
              </a:ext>
            </a:extLst>
          </p:cNvPr>
          <p:cNvSpPr/>
          <p:nvPr/>
        </p:nvSpPr>
        <p:spPr>
          <a:xfrm>
            <a:off x="3071073" y="2166889"/>
            <a:ext cx="247888" cy="19637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9B0EB9E-D908-664F-86F7-12710F981B45}"/>
              </a:ext>
            </a:extLst>
          </p:cNvPr>
          <p:cNvSpPr/>
          <p:nvPr/>
        </p:nvSpPr>
        <p:spPr>
          <a:xfrm>
            <a:off x="3071073" y="2797050"/>
            <a:ext cx="247888" cy="196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549B121-A758-1549-B304-EF5A7A26B835}"/>
              </a:ext>
            </a:extLst>
          </p:cNvPr>
          <p:cNvSpPr/>
          <p:nvPr/>
        </p:nvSpPr>
        <p:spPr>
          <a:xfrm>
            <a:off x="3076229" y="3441493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F795B7C-83AB-D64A-88C9-7BCEAFF56B8E}"/>
              </a:ext>
            </a:extLst>
          </p:cNvPr>
          <p:cNvSpPr/>
          <p:nvPr/>
        </p:nvSpPr>
        <p:spPr>
          <a:xfrm>
            <a:off x="3071073" y="4093372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405C053-7766-174D-9F07-2D372522DDCF}"/>
              </a:ext>
            </a:extLst>
          </p:cNvPr>
          <p:cNvSpPr/>
          <p:nvPr/>
        </p:nvSpPr>
        <p:spPr>
          <a:xfrm>
            <a:off x="3070878" y="4700330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C4D1519-2ABA-9C4A-91DA-65225828A12D}"/>
              </a:ext>
            </a:extLst>
          </p:cNvPr>
          <p:cNvSpPr txBox="1"/>
          <p:nvPr/>
        </p:nvSpPr>
        <p:spPr>
          <a:xfrm>
            <a:off x="5197710" y="4832008"/>
            <a:ext cx="1534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Pre-prepare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F2DFEFB-0E4D-4440-B5FA-4771BE24FF1B}"/>
              </a:ext>
            </a:extLst>
          </p:cNvPr>
          <p:cNvSpPr/>
          <p:nvPr/>
        </p:nvSpPr>
        <p:spPr>
          <a:xfrm>
            <a:off x="6682504" y="2472334"/>
            <a:ext cx="375712" cy="2598610"/>
          </a:xfrm>
          <a:prstGeom prst="ellipse">
            <a:avLst/>
          </a:prstGeom>
          <a:noFill/>
          <a:ln w="254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6F05C6F-9DC6-B54A-8D51-2B5A9F4E175C}"/>
              </a:ext>
            </a:extLst>
          </p:cNvPr>
          <p:cNvCxnSpPr>
            <a:cxnSpLocks/>
          </p:cNvCxnSpPr>
          <p:nvPr/>
        </p:nvCxnSpPr>
        <p:spPr>
          <a:xfrm flipH="1">
            <a:off x="6868282" y="5070944"/>
            <a:ext cx="1" cy="810770"/>
          </a:xfrm>
          <a:prstGeom prst="straightConnector1">
            <a:avLst/>
          </a:prstGeom>
          <a:ln w="317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C4FB82A-CE98-4149-83B0-AF9887B1F9C4}"/>
              </a:ext>
            </a:extLst>
          </p:cNvPr>
          <p:cNvSpPr txBox="1"/>
          <p:nvPr/>
        </p:nvSpPr>
        <p:spPr>
          <a:xfrm>
            <a:off x="5769149" y="5804014"/>
            <a:ext cx="2768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Speculative Execution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2159AB3A-12E0-864F-9435-664E743D7663}"/>
              </a:ext>
            </a:extLst>
          </p:cNvPr>
          <p:cNvSpPr/>
          <p:nvPr/>
        </p:nvSpPr>
        <p:spPr>
          <a:xfrm>
            <a:off x="8503261" y="1931539"/>
            <a:ext cx="375712" cy="607629"/>
          </a:xfrm>
          <a:prstGeom prst="ellipse">
            <a:avLst/>
          </a:prstGeom>
          <a:noFill/>
          <a:ln w="254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2B331B8-CD5C-AB4C-B520-73A401BFB1D7}"/>
              </a:ext>
            </a:extLst>
          </p:cNvPr>
          <p:cNvCxnSpPr>
            <a:cxnSpLocks/>
          </p:cNvCxnSpPr>
          <p:nvPr/>
        </p:nvCxnSpPr>
        <p:spPr>
          <a:xfrm flipV="1">
            <a:off x="8941056" y="1957094"/>
            <a:ext cx="1006224" cy="115130"/>
          </a:xfrm>
          <a:prstGeom prst="straightConnector1">
            <a:avLst/>
          </a:prstGeom>
          <a:ln w="317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01D216D-736A-1F42-9323-3318200B5F57}"/>
              </a:ext>
            </a:extLst>
          </p:cNvPr>
          <p:cNvSpPr txBox="1"/>
          <p:nvPr/>
        </p:nvSpPr>
        <p:spPr>
          <a:xfrm>
            <a:off x="9941665" y="1594374"/>
            <a:ext cx="18357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Client needs </a:t>
            </a:r>
          </a:p>
          <a:p>
            <a:pPr algn="r"/>
            <a:r>
              <a:rPr lang="en-US" sz="2000" dirty="0">
                <a:latin typeface="Palatino Linotype" panose="02040502050505030304" pitchFamily="18" charset="0"/>
              </a:rPr>
              <a:t>3f+1 responses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56D4F8-DBD9-344B-95F0-5D0D35B83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00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  <p:bldP spid="128" grpId="0"/>
      <p:bldP spid="144" grpId="0"/>
      <p:bldP spid="35" grpId="0"/>
      <p:bldP spid="37" grpId="0" animBg="1"/>
      <p:bldP spid="39" grpId="0"/>
      <p:bldP spid="40" grpId="0" animBg="1"/>
      <p:bldP spid="4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494547" y="1194156"/>
            <a:ext cx="10933784" cy="71385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Zyzzyva under Failure of </a:t>
            </a:r>
            <a:r>
              <a:rPr lang="en-US" b="1" i="1" dirty="0">
                <a:solidFill>
                  <a:srgbClr val="FF0000"/>
                </a:solidFill>
                <a:latin typeface="Palatino Linotype" panose="02040502050505030304" pitchFamily="18" charset="0"/>
              </a:rPr>
              <a:t>one</a:t>
            </a:r>
            <a:r>
              <a:rPr lang="en-US" b="1" dirty="0">
                <a:latin typeface="Palatino Linotype" panose="02040502050505030304" pitchFamily="18" charset="0"/>
              </a:rPr>
              <a:t> Non-Primary Replica</a:t>
            </a:r>
            <a:endParaRPr lang="en-US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E9DD523-E72C-4F0A-B911-7088F6779BD2}"/>
              </a:ext>
            </a:extLst>
          </p:cNvPr>
          <p:cNvCxnSpPr/>
          <p:nvPr/>
        </p:nvCxnSpPr>
        <p:spPr>
          <a:xfrm>
            <a:off x="2401936" y="4604582"/>
            <a:ext cx="92354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E23DFE-E49B-4B1E-AAA3-23F13BDD75AB}"/>
              </a:ext>
            </a:extLst>
          </p:cNvPr>
          <p:cNvCxnSpPr/>
          <p:nvPr/>
        </p:nvCxnSpPr>
        <p:spPr>
          <a:xfrm>
            <a:off x="2401936" y="3964502"/>
            <a:ext cx="923544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2D3B77-A768-4EEE-9BCA-84A95E7FAFBB}"/>
              </a:ext>
            </a:extLst>
          </p:cNvPr>
          <p:cNvCxnSpPr>
            <a:cxnSpLocks/>
          </p:cNvCxnSpPr>
          <p:nvPr/>
        </p:nvCxnSpPr>
        <p:spPr>
          <a:xfrm>
            <a:off x="2401936" y="3324422"/>
            <a:ext cx="9235440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72E693-2240-4D3C-A0E6-91C19898C56A}"/>
              </a:ext>
            </a:extLst>
          </p:cNvPr>
          <p:cNvCxnSpPr/>
          <p:nvPr/>
        </p:nvCxnSpPr>
        <p:spPr>
          <a:xfrm>
            <a:off x="2401936" y="5244662"/>
            <a:ext cx="92354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C97B7DD-34EF-4637-88F5-24EE5AC5AC6D}"/>
              </a:ext>
            </a:extLst>
          </p:cNvPr>
          <p:cNvSpPr txBox="1"/>
          <p:nvPr/>
        </p:nvSpPr>
        <p:spPr>
          <a:xfrm>
            <a:off x="1416369" y="2508740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Client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90C065E-C6C3-413C-A169-7910FE867E39}"/>
              </a:ext>
            </a:extLst>
          </p:cNvPr>
          <p:cNvSpPr txBox="1"/>
          <p:nvPr/>
        </p:nvSpPr>
        <p:spPr>
          <a:xfrm>
            <a:off x="1100903" y="3769712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2645A2-D313-4726-A58F-1D8015742594}"/>
              </a:ext>
            </a:extLst>
          </p:cNvPr>
          <p:cNvSpPr txBox="1"/>
          <p:nvPr/>
        </p:nvSpPr>
        <p:spPr>
          <a:xfrm>
            <a:off x="1100903" y="4375879"/>
            <a:ext cx="1218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Replica 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F06917-2FD3-4A39-AB48-DAC1242C65A1}"/>
              </a:ext>
            </a:extLst>
          </p:cNvPr>
          <p:cNvSpPr txBox="1"/>
          <p:nvPr/>
        </p:nvSpPr>
        <p:spPr>
          <a:xfrm>
            <a:off x="92613" y="5059996"/>
            <a:ext cx="22268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Byzantine Replica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E39DA5E-BE55-4EB4-BDA6-5B878E411EE0}"/>
              </a:ext>
            </a:extLst>
          </p:cNvPr>
          <p:cNvCxnSpPr>
            <a:cxnSpLocks/>
          </p:cNvCxnSpPr>
          <p:nvPr/>
        </p:nvCxnSpPr>
        <p:spPr>
          <a:xfrm>
            <a:off x="2401936" y="2689236"/>
            <a:ext cx="9235440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FCCD714-BDF9-4F5C-94A6-3BBA045FC967}"/>
              </a:ext>
            </a:extLst>
          </p:cNvPr>
          <p:cNvSpPr txBox="1"/>
          <p:nvPr/>
        </p:nvSpPr>
        <p:spPr>
          <a:xfrm>
            <a:off x="1200682" y="3163545"/>
            <a:ext cx="11144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Primary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6BC0F34-820D-4C2A-BEFE-5BF244114584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2531414" y="2682620"/>
            <a:ext cx="1923713" cy="627264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CD0A73A-2E79-4E44-9F6E-F36FD8B48CA9}"/>
              </a:ext>
            </a:extLst>
          </p:cNvPr>
          <p:cNvCxnSpPr>
            <a:cxnSpLocks/>
          </p:cNvCxnSpPr>
          <p:nvPr/>
        </p:nvCxnSpPr>
        <p:spPr>
          <a:xfrm>
            <a:off x="4460118" y="3331094"/>
            <a:ext cx="1839115" cy="623284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BD42B51-8F9D-45C3-944A-1592686212C1}"/>
              </a:ext>
            </a:extLst>
          </p:cNvPr>
          <p:cNvCxnSpPr>
            <a:cxnSpLocks/>
          </p:cNvCxnSpPr>
          <p:nvPr/>
        </p:nvCxnSpPr>
        <p:spPr>
          <a:xfrm>
            <a:off x="4460118" y="3331094"/>
            <a:ext cx="1849432" cy="128340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8C027FC-B2F3-40A7-94D2-A798972EDCEB}"/>
              </a:ext>
            </a:extLst>
          </p:cNvPr>
          <p:cNvCxnSpPr>
            <a:cxnSpLocks/>
          </p:cNvCxnSpPr>
          <p:nvPr/>
        </p:nvCxnSpPr>
        <p:spPr>
          <a:xfrm>
            <a:off x="4460118" y="3324422"/>
            <a:ext cx="1839115" cy="1934779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475AD6E-0583-45D6-A31B-34EA33F1E94E}"/>
              </a:ext>
            </a:extLst>
          </p:cNvPr>
          <p:cNvCxnSpPr/>
          <p:nvPr/>
        </p:nvCxnSpPr>
        <p:spPr>
          <a:xfrm>
            <a:off x="4460118" y="2703775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715428D-8EC1-491B-AB78-ACB734F889FC}"/>
              </a:ext>
            </a:extLst>
          </p:cNvPr>
          <p:cNvCxnSpPr>
            <a:cxnSpLocks/>
          </p:cNvCxnSpPr>
          <p:nvPr/>
        </p:nvCxnSpPr>
        <p:spPr>
          <a:xfrm>
            <a:off x="6288918" y="2703775"/>
            <a:ext cx="0" cy="2545057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DBB58F4-D2BA-43C0-9D41-C37F9D6C4D40}"/>
              </a:ext>
            </a:extLst>
          </p:cNvPr>
          <p:cNvCxnSpPr/>
          <p:nvPr/>
        </p:nvCxnSpPr>
        <p:spPr>
          <a:xfrm>
            <a:off x="8117718" y="2693406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0D5DDB7-93D6-40CE-8621-501D000AB726}"/>
              </a:ext>
            </a:extLst>
          </p:cNvPr>
          <p:cNvCxnSpPr>
            <a:cxnSpLocks/>
          </p:cNvCxnSpPr>
          <p:nvPr/>
        </p:nvCxnSpPr>
        <p:spPr>
          <a:xfrm flipV="1">
            <a:off x="6296737" y="2693406"/>
            <a:ext cx="1838951" cy="1267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06097F36-C7B8-4EDB-B1F2-71172FEA1ECD}"/>
              </a:ext>
            </a:extLst>
          </p:cNvPr>
          <p:cNvCxnSpPr>
            <a:cxnSpLocks/>
          </p:cNvCxnSpPr>
          <p:nvPr/>
        </p:nvCxnSpPr>
        <p:spPr>
          <a:xfrm flipV="1">
            <a:off x="6299234" y="2703775"/>
            <a:ext cx="1841612" cy="18862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6872D7D5-EC7F-4DF5-8862-DEDCED1464BC}"/>
              </a:ext>
            </a:extLst>
          </p:cNvPr>
          <p:cNvCxnSpPr>
            <a:cxnSpLocks/>
          </p:cNvCxnSpPr>
          <p:nvPr/>
        </p:nvCxnSpPr>
        <p:spPr>
          <a:xfrm flipV="1">
            <a:off x="6297905" y="2688681"/>
            <a:ext cx="1828799" cy="6336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A9F84A5-14E3-4A40-99F2-8B474AF6CD5F}"/>
              </a:ext>
            </a:extLst>
          </p:cNvPr>
          <p:cNvCxnSpPr/>
          <p:nvPr/>
        </p:nvCxnSpPr>
        <p:spPr>
          <a:xfrm>
            <a:off x="9946518" y="2682620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9" name="TextBox 10278">
            <a:extLst>
              <a:ext uri="{FF2B5EF4-FFF2-40B4-BE49-F238E27FC236}">
                <a16:creationId xmlns:a16="http://schemas.microsoft.com/office/drawing/2014/main" id="{F576D0E9-02B3-4C2B-AF53-A02EB4FB92B0}"/>
              </a:ext>
            </a:extLst>
          </p:cNvPr>
          <p:cNvSpPr txBox="1"/>
          <p:nvPr/>
        </p:nvSpPr>
        <p:spPr>
          <a:xfrm>
            <a:off x="3768598" y="2738052"/>
            <a:ext cx="4438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Palatino Linotype" panose="02040502050505030304" pitchFamily="18" charset="0"/>
              </a:rPr>
              <a:t>T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356F88A-B360-4268-8075-9121B8DAE908}"/>
              </a:ext>
            </a:extLst>
          </p:cNvPr>
          <p:cNvSpPr txBox="1"/>
          <p:nvPr/>
        </p:nvSpPr>
        <p:spPr>
          <a:xfrm>
            <a:off x="4621089" y="5243376"/>
            <a:ext cx="1534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Pre-prepare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6DF78835-7EE2-4F1E-801B-77C9E2C5F771}"/>
              </a:ext>
            </a:extLst>
          </p:cNvPr>
          <p:cNvSpPr txBox="1"/>
          <p:nvPr/>
        </p:nvSpPr>
        <p:spPr>
          <a:xfrm>
            <a:off x="6794282" y="5259829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Palatino Linotype" panose="02040502050505030304" pitchFamily="18" charset="0"/>
              </a:rPr>
              <a:t>Reply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E76775EF-B013-45C0-BFB3-6D545701E560}"/>
              </a:ext>
            </a:extLst>
          </p:cNvPr>
          <p:cNvSpPr txBox="1"/>
          <p:nvPr/>
        </p:nvSpPr>
        <p:spPr>
          <a:xfrm>
            <a:off x="8519483" y="5222976"/>
            <a:ext cx="13580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Commit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Certificate</a:t>
            </a:r>
          </a:p>
        </p:txBody>
      </p: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FC8446FA-2539-405D-A3C0-0A2D57D634AE}"/>
              </a:ext>
            </a:extLst>
          </p:cNvPr>
          <p:cNvCxnSpPr>
            <a:cxnSpLocks/>
          </p:cNvCxnSpPr>
          <p:nvPr/>
        </p:nvCxnSpPr>
        <p:spPr>
          <a:xfrm>
            <a:off x="8132483" y="2711213"/>
            <a:ext cx="1839115" cy="623284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25601470-9A63-4195-A62A-9821F1510129}"/>
              </a:ext>
            </a:extLst>
          </p:cNvPr>
          <p:cNvCxnSpPr>
            <a:cxnSpLocks/>
          </p:cNvCxnSpPr>
          <p:nvPr/>
        </p:nvCxnSpPr>
        <p:spPr>
          <a:xfrm>
            <a:off x="8132483" y="2711213"/>
            <a:ext cx="1839115" cy="1254300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321905C0-69BD-410D-B0DF-79CA276C5DBE}"/>
              </a:ext>
            </a:extLst>
          </p:cNvPr>
          <p:cNvCxnSpPr>
            <a:cxnSpLocks/>
          </p:cNvCxnSpPr>
          <p:nvPr/>
        </p:nvCxnSpPr>
        <p:spPr>
          <a:xfrm>
            <a:off x="8132483" y="2704541"/>
            <a:ext cx="1839115" cy="193477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624CF6B7-A9ED-4527-868E-DB736FECF960}"/>
              </a:ext>
            </a:extLst>
          </p:cNvPr>
          <p:cNvCxnSpPr/>
          <p:nvPr/>
        </p:nvCxnSpPr>
        <p:spPr>
          <a:xfrm>
            <a:off x="11330818" y="2674569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1FA0661D-8352-4DA6-83CC-0397E92DCA17}"/>
              </a:ext>
            </a:extLst>
          </p:cNvPr>
          <p:cNvCxnSpPr>
            <a:cxnSpLocks/>
          </p:cNvCxnSpPr>
          <p:nvPr/>
        </p:nvCxnSpPr>
        <p:spPr>
          <a:xfrm flipV="1">
            <a:off x="9949013" y="2682621"/>
            <a:ext cx="1381805" cy="6298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8841B2CE-561A-4A26-9A02-3F02C42193E3}"/>
              </a:ext>
            </a:extLst>
          </p:cNvPr>
          <p:cNvCxnSpPr>
            <a:cxnSpLocks/>
          </p:cNvCxnSpPr>
          <p:nvPr/>
        </p:nvCxnSpPr>
        <p:spPr>
          <a:xfrm flipV="1">
            <a:off x="9956832" y="2682621"/>
            <a:ext cx="1373986" cy="1265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A057DA50-DC12-41E7-A76A-7D169980DC6B}"/>
              </a:ext>
            </a:extLst>
          </p:cNvPr>
          <p:cNvCxnSpPr>
            <a:cxnSpLocks/>
          </p:cNvCxnSpPr>
          <p:nvPr/>
        </p:nvCxnSpPr>
        <p:spPr>
          <a:xfrm>
            <a:off x="8132482" y="2738052"/>
            <a:ext cx="1796067" cy="2480970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213">
            <a:extLst>
              <a:ext uri="{FF2B5EF4-FFF2-40B4-BE49-F238E27FC236}">
                <a16:creationId xmlns:a16="http://schemas.microsoft.com/office/drawing/2014/main" id="{753A191B-379F-4DF5-A0E0-3A2084179345}"/>
              </a:ext>
            </a:extLst>
          </p:cNvPr>
          <p:cNvSpPr txBox="1"/>
          <p:nvPr/>
        </p:nvSpPr>
        <p:spPr>
          <a:xfrm>
            <a:off x="9953966" y="5229205"/>
            <a:ext cx="14221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Certificate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Reply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78A24826-2C0B-4A31-B001-496F0ED9E09D}"/>
              </a:ext>
            </a:extLst>
          </p:cNvPr>
          <p:cNvSpPr txBox="1"/>
          <p:nvPr/>
        </p:nvSpPr>
        <p:spPr>
          <a:xfrm>
            <a:off x="2942012" y="5255771"/>
            <a:ext cx="10935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Client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Request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C4A3796-1745-4172-A972-C1408FF2C217}"/>
              </a:ext>
            </a:extLst>
          </p:cNvPr>
          <p:cNvCxnSpPr>
            <a:cxnSpLocks/>
          </p:cNvCxnSpPr>
          <p:nvPr/>
        </p:nvCxnSpPr>
        <p:spPr>
          <a:xfrm flipV="1">
            <a:off x="9956832" y="2738052"/>
            <a:ext cx="1373986" cy="18519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8A15E8C-0B2C-C849-9F0D-88DEEC0DE472}"/>
              </a:ext>
            </a:extLst>
          </p:cNvPr>
          <p:cNvCxnSpPr/>
          <p:nvPr/>
        </p:nvCxnSpPr>
        <p:spPr>
          <a:xfrm>
            <a:off x="2402311" y="2670157"/>
            <a:ext cx="0" cy="255542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88775128-00B9-4D40-B44D-0A2A1DFEB9E3}"/>
              </a:ext>
            </a:extLst>
          </p:cNvPr>
          <p:cNvSpPr/>
          <p:nvPr/>
        </p:nvSpPr>
        <p:spPr>
          <a:xfrm>
            <a:off x="2283526" y="2584433"/>
            <a:ext cx="247888" cy="196373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F6A0599D-7F1C-2048-9581-190EA6DE1307}"/>
              </a:ext>
            </a:extLst>
          </p:cNvPr>
          <p:cNvSpPr/>
          <p:nvPr/>
        </p:nvSpPr>
        <p:spPr>
          <a:xfrm>
            <a:off x="2283526" y="3214594"/>
            <a:ext cx="247888" cy="196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7E63A73-853E-104E-B292-2B2EB1F431D5}"/>
              </a:ext>
            </a:extLst>
          </p:cNvPr>
          <p:cNvSpPr/>
          <p:nvPr/>
        </p:nvSpPr>
        <p:spPr>
          <a:xfrm>
            <a:off x="2288682" y="3859037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4E1171C-1228-7E42-A8EC-BC9FC091F307}"/>
              </a:ext>
            </a:extLst>
          </p:cNvPr>
          <p:cNvSpPr/>
          <p:nvPr/>
        </p:nvSpPr>
        <p:spPr>
          <a:xfrm>
            <a:off x="2283526" y="4510916"/>
            <a:ext cx="247888" cy="19637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0481907-5000-FC41-B8A5-FBA16EFCBB76}"/>
              </a:ext>
            </a:extLst>
          </p:cNvPr>
          <p:cNvSpPr/>
          <p:nvPr/>
        </p:nvSpPr>
        <p:spPr>
          <a:xfrm>
            <a:off x="2288682" y="5103797"/>
            <a:ext cx="247888" cy="19637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652825C-5ABD-6540-A1D4-6AABD807E926}"/>
              </a:ext>
            </a:extLst>
          </p:cNvPr>
          <p:cNvSpPr/>
          <p:nvPr/>
        </p:nvSpPr>
        <p:spPr>
          <a:xfrm>
            <a:off x="7904271" y="2489971"/>
            <a:ext cx="375712" cy="607629"/>
          </a:xfrm>
          <a:prstGeom prst="ellipse">
            <a:avLst/>
          </a:prstGeom>
          <a:noFill/>
          <a:ln w="254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E9DCC49-37C6-9A45-A39A-62FA41E236B8}"/>
              </a:ext>
            </a:extLst>
          </p:cNvPr>
          <p:cNvCxnSpPr>
            <a:cxnSpLocks/>
            <a:stCxn id="51" idx="7"/>
          </p:cNvCxnSpPr>
          <p:nvPr/>
        </p:nvCxnSpPr>
        <p:spPr>
          <a:xfrm flipV="1">
            <a:off x="8224961" y="2405902"/>
            <a:ext cx="1052818" cy="173054"/>
          </a:xfrm>
          <a:prstGeom prst="straightConnector1">
            <a:avLst/>
          </a:prstGeom>
          <a:ln w="317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3FB6F15-3C49-3442-AAF7-399FAD4B1B8E}"/>
              </a:ext>
            </a:extLst>
          </p:cNvPr>
          <p:cNvSpPr txBox="1"/>
          <p:nvPr/>
        </p:nvSpPr>
        <p:spPr>
          <a:xfrm>
            <a:off x="9183650" y="2032952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Client </a:t>
            </a:r>
          </a:p>
          <a:p>
            <a:pPr algn="ctr"/>
            <a:r>
              <a:rPr lang="en-US" sz="2000" dirty="0">
                <a:latin typeface="Palatino Linotype" panose="02040502050505030304" pitchFamily="18" charset="0"/>
              </a:rPr>
              <a:t>Timeouts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228C97-3588-A34F-8326-FF6747D2B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AE1720BA-0BC5-134D-99B8-ECD2B5F2E8AB}"/>
              </a:ext>
            </a:extLst>
          </p:cNvPr>
          <p:cNvSpPr txBox="1">
            <a:spLocks/>
          </p:cNvSpPr>
          <p:nvPr/>
        </p:nvSpPr>
        <p:spPr bwMode="auto">
          <a:xfrm>
            <a:off x="440461" y="6348514"/>
            <a:ext cx="10515600" cy="50667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sz="2400" b="1" dirty="0">
                <a:latin typeface="Palatino Linotype" panose="02040502050505030304" pitchFamily="18" charset="0"/>
                <a:cs typeface="Times New Roman" panose="02020603050405020304" pitchFamily="18" charset="0"/>
              </a:rPr>
              <a:t>On client timeout </a:t>
            </a:r>
            <a:r>
              <a:rPr lang="en-US" sz="2400" b="1" dirty="0">
                <a:latin typeface="Palatino Linotype" panose="02040502050505030304" pitchFamily="18" charset="0"/>
                <a:cs typeface="Times New Roman" panose="02020603050405020304" pitchFamily="18" charset="0"/>
                <a:sym typeface="Wingdings" pitchFamily="2" charset="2"/>
              </a:rPr>
              <a:t> switches to </a:t>
            </a:r>
            <a:r>
              <a:rPr lang="en-US" sz="2400" b="1" i="1" dirty="0">
                <a:latin typeface="Palatino Linotype" panose="02040502050505030304" pitchFamily="18" charset="0"/>
                <a:cs typeface="Times New Roman" panose="02020603050405020304" pitchFamily="18" charset="0"/>
                <a:sym typeface="Wingdings" pitchFamily="2" charset="2"/>
              </a:rPr>
              <a:t>slow-path</a:t>
            </a:r>
            <a:r>
              <a:rPr lang="en-US" sz="2400" b="1" dirty="0">
                <a:latin typeface="Palatino Linotype" panose="02040502050505030304" pitchFamily="18" charset="0"/>
                <a:cs typeface="Times New Roman" panose="02020603050405020304" pitchFamily="18" charset="0"/>
                <a:sym typeface="Wingdings" pitchFamily="2" charset="2"/>
              </a:rPr>
              <a:t>.</a:t>
            </a:r>
            <a:endParaRPr lang="en-US" altLang="en-US" sz="2400" b="1" dirty="0"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28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79" grpId="0"/>
      <p:bldP spid="168" grpId="0"/>
      <p:bldP spid="169" grpId="0"/>
      <p:bldP spid="170" grpId="0"/>
      <p:bldP spid="214" grpId="0"/>
      <p:bldP spid="215" grpId="0"/>
      <p:bldP spid="51" grpId="0" animBg="1"/>
      <p:bldP spid="53" grpId="0"/>
      <p:bldP spid="5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308DBC3-D38B-43DA-9D0C-43016345A3AE}"/>
              </a:ext>
            </a:extLst>
          </p:cNvPr>
          <p:cNvSpPr txBox="1">
            <a:spLocks/>
          </p:cNvSpPr>
          <p:nvPr/>
        </p:nvSpPr>
        <p:spPr bwMode="auto">
          <a:xfrm>
            <a:off x="0" y="1070514"/>
            <a:ext cx="12191999" cy="124053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Proxima Nova" charset="0"/>
                <a:ea typeface="Proxima Nova" charset="0"/>
                <a:cs typeface="Proxima Nova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b="1" dirty="0">
                <a:latin typeface="Palatino Linotype" panose="02040502050505030304" pitchFamily="18" charset="0"/>
              </a:rPr>
              <a:t>SBFT: A Scalable and Decentralized Trust Infrastructure</a:t>
            </a:r>
          </a:p>
          <a:p>
            <a:pPr algn="ctr">
              <a:lnSpc>
                <a:spcPct val="120000"/>
              </a:lnSpc>
            </a:pPr>
            <a:r>
              <a:rPr lang="en-US" altLang="en-US" sz="2800" b="1" dirty="0">
                <a:latin typeface="Palatino Linotype" panose="02040502050505030304" pitchFamily="18" charset="0"/>
              </a:rPr>
              <a:t>[DSN’19]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B74EB59E-76FC-4858-B94F-F2FDB2F55E8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51790" y="2771515"/>
            <a:ext cx="11555897" cy="3190425"/>
          </a:xfrm>
        </p:spPr>
        <p:txBody>
          <a:bodyPr rtlCol="0"/>
          <a:lstStyle/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A safe alternate to Zyzzyva. 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Employs threshold signatures to linearize consensus 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</a:t>
            </a:r>
            <a:r>
              <a:rPr lang="en-US" sz="2400" dirty="0">
                <a:latin typeface="Palatino Linotype" panose="02040502050505030304" pitchFamily="18" charset="0"/>
              </a:rPr>
              <a:t> Splits each O(n</a:t>
            </a:r>
            <a:r>
              <a:rPr lang="en-US" sz="2400" baseline="30000" dirty="0">
                <a:latin typeface="Palatino Linotype" panose="02040502050505030304" pitchFamily="18" charset="0"/>
              </a:rPr>
              <a:t>2</a:t>
            </a:r>
            <a:r>
              <a:rPr lang="en-US" sz="2400" dirty="0">
                <a:latin typeface="Palatino Linotype" panose="02040502050505030304" pitchFamily="18" charset="0"/>
              </a:rPr>
              <a:t>) phase of PBFT into two linear phases.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</a:rPr>
              <a:t>Requires </a:t>
            </a:r>
            <a:r>
              <a:rPr lang="en-US" sz="2400" i="1" dirty="0">
                <a:latin typeface="Palatino Linotype" panose="02040502050505030304" pitchFamily="18" charset="0"/>
              </a:rPr>
              <a:t>twin-paths</a:t>
            </a:r>
            <a:r>
              <a:rPr lang="en-US" sz="2400" dirty="0">
                <a:latin typeface="Palatino Linotype" panose="02040502050505030304" pitchFamily="18" charset="0"/>
              </a:rPr>
              <a:t> 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 fast-path and slow-path.</a:t>
            </a:r>
          </a:p>
          <a:p>
            <a:pPr fontAlgn="auto">
              <a:lnSpc>
                <a:spcPct val="150000"/>
              </a:lnSpc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Introduces notion of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Palatino Linotype" panose="02040502050505030304" pitchFamily="18" charset="0"/>
                <a:sym typeface="Wingdings" pitchFamily="2" charset="2"/>
              </a:rPr>
              <a:t>collectors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 and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Palatino Linotype" panose="02040502050505030304" pitchFamily="18" charset="0"/>
                <a:sym typeface="Wingdings" pitchFamily="2" charset="2"/>
              </a:rPr>
              <a:t>executors</a:t>
            </a:r>
            <a:r>
              <a:rPr lang="en-US" sz="2400" dirty="0">
                <a:latin typeface="Palatino Linotype" panose="02040502050505030304" pitchFamily="18" charset="0"/>
                <a:sym typeface="Wingdings" pitchFamily="2" charset="2"/>
              </a:rPr>
              <a:t>. </a:t>
            </a:r>
            <a:endParaRPr lang="en-US" sz="2400" dirty="0">
              <a:latin typeface="Palatino Linotype" panose="0204050205050503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CEA848-E1A7-BC4E-9345-49C736B34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0025" y="6381750"/>
            <a:ext cx="1554163" cy="365125"/>
          </a:xfrm>
        </p:spPr>
        <p:txBody>
          <a:bodyPr/>
          <a:lstStyle/>
          <a:p>
            <a:pPr>
              <a:defRPr/>
            </a:pPr>
            <a:fld id="{0049991A-064A-CE4A-B518-ADBA70FA0A28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4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488CFBBB-A3FC-FA4B-9A5F-24A65F73799B}" vid="{4F2B68F7-5D67-7942-84F8-A6D7A992DFB1}"/>
    </a:ext>
  </a:extLst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002855"/>
      </a:dk1>
      <a:lt1>
        <a:srgbClr val="FFFFFF"/>
      </a:lt1>
      <a:dk2>
        <a:srgbClr val="5B7F95"/>
      </a:dk2>
      <a:lt2>
        <a:srgbClr val="E7E6E6"/>
      </a:lt2>
      <a:accent1>
        <a:srgbClr val="5B7F95"/>
      </a:accent1>
      <a:accent2>
        <a:srgbClr val="DAAA00"/>
      </a:accent2>
      <a:accent3>
        <a:srgbClr val="A5A5A5"/>
      </a:accent3>
      <a:accent4>
        <a:srgbClr val="E6A65D"/>
      </a:accent4>
      <a:accent5>
        <a:srgbClr val="9CAF88"/>
      </a:accent5>
      <a:accent6>
        <a:srgbClr val="00573F"/>
      </a:accent6>
      <a:hlink>
        <a:srgbClr val="008EAA"/>
      </a:hlink>
      <a:folHlink>
        <a:srgbClr val="642667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488CFBBB-A3FC-FA4B-9A5F-24A65F73799B}" vid="{00C92889-621F-6C4A-AB14-DD572654B2C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4755</TotalTime>
  <Words>868</Words>
  <Application>Microsoft Macintosh PowerPoint</Application>
  <PresentationFormat>Widescreen</PresentationFormat>
  <Paragraphs>270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Bookman Old Style</vt:lpstr>
      <vt:lpstr>Calibri</vt:lpstr>
      <vt:lpstr>Palatino Linotype</vt:lpstr>
      <vt:lpstr>Proxima Nova</vt:lpstr>
      <vt:lpstr>Times New Roman</vt:lpstr>
      <vt:lpstr>Wingdings</vt:lpstr>
      <vt:lpstr>Custom Design</vt:lpstr>
      <vt:lpstr>1_Office Theme</vt:lpstr>
      <vt:lpstr>Building High Throughput Permissioned Blockchain Fabrics: Challenges and Opportunities</vt:lpstr>
      <vt:lpstr>At the core of any Blockchain application is a Byzantine Fault-Tolerant (BFT) consensus protocol.</vt:lpstr>
      <vt:lpstr>Practical Byzantine Fault-Tolerance (PBFT) [OSDI’99]</vt:lpstr>
      <vt:lpstr>PowerPoint Presentation</vt:lpstr>
      <vt:lpstr>PBFT Uncivil Execution: Primary Failure  (View Change)</vt:lpstr>
      <vt:lpstr>PowerPoint Presentation</vt:lpstr>
      <vt:lpstr>Zyzzyva Civil Executions</vt:lpstr>
      <vt:lpstr>Zyzzyva under Failure of one Non-Primary Replica</vt:lpstr>
      <vt:lpstr>PowerPoint Presentation</vt:lpstr>
      <vt:lpstr>SBFT Civil Execution</vt:lpstr>
      <vt:lpstr>PowerPoint Presentation</vt:lpstr>
      <vt:lpstr>Hotstuff Protocol</vt:lpstr>
      <vt:lpstr>Other Proposed Byzantine-Fault Tolerant Designs</vt:lpstr>
      <vt:lpstr>Novel Byzantine Fault-Tolerant Protocols</vt:lpstr>
      <vt:lpstr>Speculative Execution</vt:lpstr>
      <vt:lpstr>PoE vs Other Protocols </vt:lpstr>
      <vt:lpstr>PowerPoint Presentation</vt:lpstr>
      <vt:lpstr>PoE View Change Protocol </vt:lpstr>
      <vt:lpstr>PoE Scalability under Single Failure</vt:lpstr>
      <vt:lpstr>Resilient Concurrency Control (RCC) Paradigm</vt:lpstr>
      <vt:lpstr>RCC Defense</vt:lpstr>
      <vt:lpstr>Resilient Concurrency Control Paradigm</vt:lpstr>
      <vt:lpstr>PowerPoint Presentation</vt:lpstr>
      <vt:lpstr>Colluding Primaries</vt:lpstr>
      <vt:lpstr>Scalability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</dc:title>
  <dc:subject/>
  <dc:creator>Jay Leek</dc:creator>
  <cp:keywords/>
  <dc:description/>
  <cp:lastModifiedBy>Suyash Gupta</cp:lastModifiedBy>
  <cp:revision>598</cp:revision>
  <dcterms:created xsi:type="dcterms:W3CDTF">2018-08-17T23:07:33Z</dcterms:created>
  <dcterms:modified xsi:type="dcterms:W3CDTF">2020-08-16T21:10:13Z</dcterms:modified>
  <cp:category/>
</cp:coreProperties>
</file>